
<file path=[Content_Types].xml><?xml version="1.0" encoding="utf-8"?>
<Types xmlns="http://schemas.openxmlformats.org/package/2006/content-types">
  <Default Extension="png" ContentType="image/png"/>
  <Default Extension="bmp" ContentType="image/bmp"/>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1"/>
  </p:notesMasterIdLst>
  <p:handoutMasterIdLst>
    <p:handoutMasterId r:id="rId42"/>
  </p:handoutMasterIdLst>
  <p:sldIdLst>
    <p:sldId id="259" r:id="rId2"/>
    <p:sldId id="363" r:id="rId3"/>
    <p:sldId id="371" r:id="rId4"/>
    <p:sldId id="385" r:id="rId5"/>
    <p:sldId id="361" r:id="rId6"/>
    <p:sldId id="362" r:id="rId7"/>
    <p:sldId id="372" r:id="rId8"/>
    <p:sldId id="381" r:id="rId9"/>
    <p:sldId id="364" r:id="rId10"/>
    <p:sldId id="365" r:id="rId11"/>
    <p:sldId id="366" r:id="rId12"/>
    <p:sldId id="376" r:id="rId13"/>
    <p:sldId id="379" r:id="rId14"/>
    <p:sldId id="377" r:id="rId15"/>
    <p:sldId id="380" r:id="rId16"/>
    <p:sldId id="378" r:id="rId17"/>
    <p:sldId id="375" r:id="rId18"/>
    <p:sldId id="367" r:id="rId19"/>
    <p:sldId id="383" r:id="rId20"/>
    <p:sldId id="384" r:id="rId21"/>
    <p:sldId id="382" r:id="rId22"/>
    <p:sldId id="386" r:id="rId23"/>
    <p:sldId id="388" r:id="rId24"/>
    <p:sldId id="389" r:id="rId25"/>
    <p:sldId id="368" r:id="rId26"/>
    <p:sldId id="390" r:id="rId27"/>
    <p:sldId id="393" r:id="rId28"/>
    <p:sldId id="391" r:id="rId29"/>
    <p:sldId id="392" r:id="rId30"/>
    <p:sldId id="394" r:id="rId31"/>
    <p:sldId id="398" r:id="rId32"/>
    <p:sldId id="400" r:id="rId33"/>
    <p:sldId id="395" r:id="rId34"/>
    <p:sldId id="399" r:id="rId35"/>
    <p:sldId id="397" r:id="rId36"/>
    <p:sldId id="401" r:id="rId37"/>
    <p:sldId id="402" r:id="rId38"/>
    <p:sldId id="325" r:id="rId39"/>
    <p:sldId id="308" r:id="rId40"/>
  </p:sldIdLst>
  <p:sldSz cx="9144000" cy="6858000" type="screen4x3"/>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779CC93D-E52E-4D84-901B-11D7331DD495}">
          <p14:sldIdLst>
            <p14:sldId id="259"/>
          </p14:sldIdLst>
        </p14:section>
        <p14:section name="Plan" id="{ABA716BF-3A5C-4ADB-94C9-CFEF84EBA240}">
          <p14:sldIdLst>
            <p14:sldId id="363"/>
          </p14:sldIdLst>
        </p14:section>
        <p14:section name="Common" id="{E6128AD6-A48B-4D56-ADBC-BD7978D89067}">
          <p14:sldIdLst>
            <p14:sldId id="371"/>
            <p14:sldId id="385"/>
            <p14:sldId id="361"/>
            <p14:sldId id="362"/>
            <p14:sldId id="372"/>
            <p14:sldId id="381"/>
            <p14:sldId id="364"/>
            <p14:sldId id="365"/>
            <p14:sldId id="366"/>
            <p14:sldId id="376"/>
            <p14:sldId id="379"/>
            <p14:sldId id="377"/>
            <p14:sldId id="380"/>
            <p14:sldId id="378"/>
            <p14:sldId id="375"/>
            <p14:sldId id="367"/>
            <p14:sldId id="383"/>
            <p14:sldId id="384"/>
            <p14:sldId id="382"/>
            <p14:sldId id="386"/>
            <p14:sldId id="388"/>
            <p14:sldId id="389"/>
            <p14:sldId id="368"/>
            <p14:sldId id="390"/>
            <p14:sldId id="393"/>
            <p14:sldId id="391"/>
            <p14:sldId id="392"/>
            <p14:sldId id="394"/>
            <p14:sldId id="398"/>
            <p14:sldId id="400"/>
            <p14:sldId id="395"/>
            <p14:sldId id="399"/>
            <p14:sldId id="397"/>
            <p14:sldId id="401"/>
            <p14:sldId id="402"/>
            <p14:sldId id="325"/>
            <p14:sldId id="30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втор"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6" autoAdjust="0"/>
    <p:restoredTop sz="81849" autoAdjust="0"/>
  </p:normalViewPr>
  <p:slideViewPr>
    <p:cSldViewPr>
      <p:cViewPr>
        <p:scale>
          <a:sx n="75" d="100"/>
          <a:sy n="75" d="100"/>
        </p:scale>
        <p:origin x="-90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p:cViewPr varScale="1">
        <p:scale>
          <a:sx n="53" d="100"/>
          <a:sy n="53" d="100"/>
        </p:scale>
        <p:origin x="-2652"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A7D938-F668-41B0-A90C-884982EC1F3E}" type="doc">
      <dgm:prSet loTypeId="urn:microsoft.com/office/officeart/2005/8/layout/venn1" loCatId="relationship" qsTypeId="urn:microsoft.com/office/officeart/2005/8/quickstyle/simple1" qsCatId="simple" csTypeId="urn:microsoft.com/office/officeart/2005/8/colors/accent3_4" csCatId="accent3" phldr="1"/>
      <dgm:spPr/>
      <dgm:t>
        <a:bodyPr/>
        <a:lstStyle/>
        <a:p>
          <a:endParaRPr lang="ru-RU"/>
        </a:p>
      </dgm:t>
    </dgm:pt>
    <dgm:pt modelId="{628FC1E6-29C2-4060-A0A0-EB2802B641F9}">
      <dgm:prSet custT="1"/>
      <dgm:spPr/>
      <dgm:t>
        <a:bodyPr/>
        <a:lstStyle/>
        <a:p>
          <a:pPr rtl="0"/>
          <a:r>
            <a:rPr lang="ru-RU" sz="2000" b="0" dirty="0" smtClean="0"/>
            <a:t>Расширяемость, гибкость (</a:t>
          </a:r>
          <a:r>
            <a:rPr lang="en-US" sz="2000" b="0" dirty="0" smtClean="0"/>
            <a:t>extensibility, agility) </a:t>
          </a:r>
          <a:endParaRPr lang="ru-RU" sz="2000" b="0" dirty="0"/>
        </a:p>
      </dgm:t>
    </dgm:pt>
    <dgm:pt modelId="{BB7234D7-1669-453D-BE04-56CE632CFB1B}" type="parTrans" cxnId="{64D2E9B7-83CB-4D52-83EB-7DB03BF45565}">
      <dgm:prSet/>
      <dgm:spPr/>
      <dgm:t>
        <a:bodyPr/>
        <a:lstStyle/>
        <a:p>
          <a:endParaRPr lang="ru-RU"/>
        </a:p>
      </dgm:t>
    </dgm:pt>
    <dgm:pt modelId="{D072C022-0694-44A6-BEA5-052A229C8468}" type="sibTrans" cxnId="{64D2E9B7-83CB-4D52-83EB-7DB03BF45565}">
      <dgm:prSet/>
      <dgm:spPr/>
      <dgm:t>
        <a:bodyPr/>
        <a:lstStyle/>
        <a:p>
          <a:endParaRPr lang="ru-RU"/>
        </a:p>
      </dgm:t>
    </dgm:pt>
    <dgm:pt modelId="{C45A22F2-1755-4E75-A66A-003C4AEA5138}">
      <dgm:prSet custT="1"/>
      <dgm:spPr/>
      <dgm:t>
        <a:bodyPr/>
        <a:lstStyle/>
        <a:p>
          <a:pPr rtl="0"/>
          <a:r>
            <a:rPr lang="ru-RU" sz="2000" b="0" dirty="0" err="1" smtClean="0"/>
            <a:t>Сопровождаемость</a:t>
          </a:r>
          <a:r>
            <a:rPr lang="ru-RU" sz="2000" b="0" dirty="0" smtClean="0"/>
            <a:t> (</a:t>
          </a:r>
          <a:r>
            <a:rPr lang="en-US" sz="2000" b="0" dirty="0" smtClean="0"/>
            <a:t>maintainability) </a:t>
          </a:r>
          <a:endParaRPr lang="ru-RU" sz="2000" b="0" dirty="0"/>
        </a:p>
      </dgm:t>
    </dgm:pt>
    <dgm:pt modelId="{C0891F8A-989E-4FA9-997B-167C686DDF91}" type="parTrans" cxnId="{6EA6E01A-CA5B-432D-A6DF-46F0B003A51B}">
      <dgm:prSet/>
      <dgm:spPr/>
      <dgm:t>
        <a:bodyPr/>
        <a:lstStyle/>
        <a:p>
          <a:endParaRPr lang="ru-RU"/>
        </a:p>
      </dgm:t>
    </dgm:pt>
    <dgm:pt modelId="{17750112-D092-49F0-A266-86B135C95828}" type="sibTrans" cxnId="{6EA6E01A-CA5B-432D-A6DF-46F0B003A51B}">
      <dgm:prSet/>
      <dgm:spPr/>
      <dgm:t>
        <a:bodyPr/>
        <a:lstStyle/>
        <a:p>
          <a:endParaRPr lang="ru-RU"/>
        </a:p>
      </dgm:t>
    </dgm:pt>
    <dgm:pt modelId="{822D179D-59AC-4606-9429-0270C4A44419}">
      <dgm:prSet custT="1"/>
      <dgm:spPr/>
      <dgm:t>
        <a:bodyPr/>
        <a:lstStyle/>
        <a:p>
          <a:pPr rtl="0"/>
          <a:r>
            <a:rPr lang="ru-RU" sz="2000" b="0" dirty="0" smtClean="0"/>
            <a:t>Простота (</a:t>
          </a:r>
          <a:r>
            <a:rPr lang="en-US" sz="2000" b="0" dirty="0" smtClean="0"/>
            <a:t>simplicity) </a:t>
          </a:r>
          <a:endParaRPr lang="ru-RU" sz="2000" b="0" dirty="0"/>
        </a:p>
      </dgm:t>
    </dgm:pt>
    <dgm:pt modelId="{FD3B5504-AA4E-40BD-B0E9-5723625753BE}" type="parTrans" cxnId="{7AD95A80-3A51-412A-8BE1-F4DEFDB74021}">
      <dgm:prSet/>
      <dgm:spPr/>
      <dgm:t>
        <a:bodyPr/>
        <a:lstStyle/>
        <a:p>
          <a:endParaRPr lang="ru-RU"/>
        </a:p>
      </dgm:t>
    </dgm:pt>
    <dgm:pt modelId="{D71E7F5F-9E6F-4901-BE50-B9DFB2A6808C}" type="sibTrans" cxnId="{7AD95A80-3A51-412A-8BE1-F4DEFDB74021}">
      <dgm:prSet/>
      <dgm:spPr/>
      <dgm:t>
        <a:bodyPr/>
        <a:lstStyle/>
        <a:p>
          <a:endParaRPr lang="ru-RU"/>
        </a:p>
      </dgm:t>
    </dgm:pt>
    <dgm:pt modelId="{7F6FC5E7-BFA7-46E9-BEB7-04EE97581792}">
      <dgm:prSet custT="1"/>
      <dgm:spPr/>
      <dgm:t>
        <a:bodyPr/>
        <a:lstStyle/>
        <a:p>
          <a:pPr rtl="0"/>
          <a:r>
            <a:rPr lang="ru-RU" sz="2000" b="0" dirty="0" smtClean="0"/>
            <a:t>Читабельность, понятность (</a:t>
          </a:r>
          <a:r>
            <a:rPr lang="en-US" sz="2000" b="0" dirty="0" smtClean="0"/>
            <a:t>readability, clarity) </a:t>
          </a:r>
          <a:endParaRPr lang="ru-RU" sz="2000" b="0" dirty="0"/>
        </a:p>
      </dgm:t>
    </dgm:pt>
    <dgm:pt modelId="{5FFF0303-6379-41C8-BFAD-66D27F8196A9}" type="parTrans" cxnId="{17074310-00DF-4D8A-B594-23915DDB687C}">
      <dgm:prSet/>
      <dgm:spPr/>
      <dgm:t>
        <a:bodyPr/>
        <a:lstStyle/>
        <a:p>
          <a:endParaRPr lang="ru-RU"/>
        </a:p>
      </dgm:t>
    </dgm:pt>
    <dgm:pt modelId="{223E2D2B-F32F-4A61-851F-C0CBF0A5E550}" type="sibTrans" cxnId="{17074310-00DF-4D8A-B594-23915DDB687C}">
      <dgm:prSet/>
      <dgm:spPr/>
      <dgm:t>
        <a:bodyPr/>
        <a:lstStyle/>
        <a:p>
          <a:endParaRPr lang="ru-RU"/>
        </a:p>
      </dgm:t>
    </dgm:pt>
    <dgm:pt modelId="{3D92D8D1-73B7-434E-AEFA-8522011D2C64}">
      <dgm:prSet custT="1"/>
      <dgm:spPr/>
      <dgm:t>
        <a:bodyPr/>
        <a:lstStyle/>
        <a:p>
          <a:pPr rtl="0"/>
          <a:r>
            <a:rPr lang="ru-RU" sz="2000" b="0" dirty="0" smtClean="0"/>
            <a:t>Тестируемость (</a:t>
          </a:r>
          <a:r>
            <a:rPr lang="en-US" sz="2000" b="0" dirty="0" smtClean="0"/>
            <a:t>testability) </a:t>
          </a:r>
          <a:endParaRPr lang="ru-RU" sz="2000" b="0" dirty="0"/>
        </a:p>
      </dgm:t>
    </dgm:pt>
    <dgm:pt modelId="{BC9DB54B-E623-4010-B812-FF5F0D79FE7A}" type="parTrans" cxnId="{3DFE8F28-76AD-4F57-B4ED-C5BE01A76267}">
      <dgm:prSet/>
      <dgm:spPr/>
      <dgm:t>
        <a:bodyPr/>
        <a:lstStyle/>
        <a:p>
          <a:endParaRPr lang="ru-RU"/>
        </a:p>
      </dgm:t>
    </dgm:pt>
    <dgm:pt modelId="{8028E39B-7B28-4AAC-88BA-8067A49F446F}" type="sibTrans" cxnId="{3DFE8F28-76AD-4F57-B4ED-C5BE01A76267}">
      <dgm:prSet/>
      <dgm:spPr/>
      <dgm:t>
        <a:bodyPr/>
        <a:lstStyle/>
        <a:p>
          <a:endParaRPr lang="ru-RU"/>
        </a:p>
      </dgm:t>
    </dgm:pt>
    <dgm:pt modelId="{39712739-6641-466F-8D12-1B833EFD2575}" type="pres">
      <dgm:prSet presAssocID="{51A7D938-F668-41B0-A90C-884982EC1F3E}" presName="compositeShape" presStyleCnt="0">
        <dgm:presLayoutVars>
          <dgm:chMax val="7"/>
          <dgm:dir/>
          <dgm:resizeHandles val="exact"/>
        </dgm:presLayoutVars>
      </dgm:prSet>
      <dgm:spPr/>
      <dgm:t>
        <a:bodyPr/>
        <a:lstStyle/>
        <a:p>
          <a:endParaRPr lang="ru-RU"/>
        </a:p>
      </dgm:t>
    </dgm:pt>
    <dgm:pt modelId="{45FA237B-3D3B-4848-9959-EFF51CC1CB16}" type="pres">
      <dgm:prSet presAssocID="{628FC1E6-29C2-4060-A0A0-EB2802B641F9}" presName="circ1" presStyleLbl="vennNode1" presStyleIdx="0" presStyleCnt="5"/>
      <dgm:spPr/>
    </dgm:pt>
    <dgm:pt modelId="{8FB2D9D7-8F9A-45C9-A48A-AE45FBE0F56A}" type="pres">
      <dgm:prSet presAssocID="{628FC1E6-29C2-4060-A0A0-EB2802B641F9}" presName="circ1Tx" presStyleLbl="revTx" presStyleIdx="0" presStyleCnt="0" custScaleX="171419" custScaleY="67420">
        <dgm:presLayoutVars>
          <dgm:chMax val="0"/>
          <dgm:chPref val="0"/>
          <dgm:bulletEnabled val="1"/>
        </dgm:presLayoutVars>
      </dgm:prSet>
      <dgm:spPr/>
      <dgm:t>
        <a:bodyPr/>
        <a:lstStyle/>
        <a:p>
          <a:endParaRPr lang="ru-RU"/>
        </a:p>
      </dgm:t>
    </dgm:pt>
    <dgm:pt modelId="{B58212A7-820E-4384-AE42-7516CDB1C374}" type="pres">
      <dgm:prSet presAssocID="{C45A22F2-1755-4E75-A66A-003C4AEA5138}" presName="circ2" presStyleLbl="vennNode1" presStyleIdx="1" presStyleCnt="5"/>
      <dgm:spPr/>
    </dgm:pt>
    <dgm:pt modelId="{B77FFF1A-B0B6-4661-8BD9-5A3DDC4FB3A1}" type="pres">
      <dgm:prSet presAssocID="{C45A22F2-1755-4E75-A66A-003C4AEA5138}" presName="circ2Tx" presStyleLbl="revTx" presStyleIdx="0" presStyleCnt="0" custScaleX="155165" custLinFactY="64917" custLinFactNeighborX="7395" custLinFactNeighborY="100000">
        <dgm:presLayoutVars>
          <dgm:chMax val="0"/>
          <dgm:chPref val="0"/>
          <dgm:bulletEnabled val="1"/>
        </dgm:presLayoutVars>
      </dgm:prSet>
      <dgm:spPr/>
      <dgm:t>
        <a:bodyPr/>
        <a:lstStyle/>
        <a:p>
          <a:endParaRPr lang="ru-RU"/>
        </a:p>
      </dgm:t>
    </dgm:pt>
    <dgm:pt modelId="{E051850D-F1CF-4006-84ED-D64190EDC66C}" type="pres">
      <dgm:prSet presAssocID="{822D179D-59AC-4606-9429-0270C4A44419}" presName="circ3" presStyleLbl="vennNode1" presStyleIdx="2" presStyleCnt="5"/>
      <dgm:spPr/>
    </dgm:pt>
    <dgm:pt modelId="{0E4DC997-8F77-4775-9EB0-CEC5CDE8CDEC}" type="pres">
      <dgm:prSet presAssocID="{822D179D-59AC-4606-9429-0270C4A44419}" presName="circ3Tx" presStyleLbl="revTx" presStyleIdx="0" presStyleCnt="0" custLinFactY="-69949" custLinFactNeighborX="9007" custLinFactNeighborY="-100000">
        <dgm:presLayoutVars>
          <dgm:chMax val="0"/>
          <dgm:chPref val="0"/>
          <dgm:bulletEnabled val="1"/>
        </dgm:presLayoutVars>
      </dgm:prSet>
      <dgm:spPr/>
      <dgm:t>
        <a:bodyPr/>
        <a:lstStyle/>
        <a:p>
          <a:endParaRPr lang="ru-RU"/>
        </a:p>
      </dgm:t>
    </dgm:pt>
    <dgm:pt modelId="{8DA07068-FB85-4E9B-904C-2DBC35CC711B}" type="pres">
      <dgm:prSet presAssocID="{7F6FC5E7-BFA7-46E9-BEB7-04EE97581792}" presName="circ4" presStyleLbl="vennNode1" presStyleIdx="3" presStyleCnt="5"/>
      <dgm:spPr/>
    </dgm:pt>
    <dgm:pt modelId="{A6DFEA5A-97F0-4BE7-B27A-A2432FDD5C10}" type="pres">
      <dgm:prSet presAssocID="{7F6FC5E7-BFA7-46E9-BEB7-04EE97581792}" presName="circ4Tx" presStyleLbl="revTx" presStyleIdx="0" presStyleCnt="0" custScaleX="150955">
        <dgm:presLayoutVars>
          <dgm:chMax val="0"/>
          <dgm:chPref val="0"/>
          <dgm:bulletEnabled val="1"/>
        </dgm:presLayoutVars>
      </dgm:prSet>
      <dgm:spPr/>
      <dgm:t>
        <a:bodyPr/>
        <a:lstStyle/>
        <a:p>
          <a:endParaRPr lang="ru-RU"/>
        </a:p>
      </dgm:t>
    </dgm:pt>
    <dgm:pt modelId="{0591CCEA-3A3E-4903-B5DE-79D5A267F9B1}" type="pres">
      <dgm:prSet presAssocID="{3D92D8D1-73B7-434E-AEFA-8522011D2C64}" presName="circ5" presStyleLbl="vennNode1" presStyleIdx="4" presStyleCnt="5"/>
      <dgm:spPr/>
    </dgm:pt>
    <dgm:pt modelId="{748C0F44-3F40-49F7-829C-1421BDC6F5EC}" type="pres">
      <dgm:prSet presAssocID="{3D92D8D1-73B7-434E-AEFA-8522011D2C64}" presName="circ5Tx" presStyleLbl="revTx" presStyleIdx="0" presStyleCnt="0" custScaleX="113457">
        <dgm:presLayoutVars>
          <dgm:chMax val="0"/>
          <dgm:chPref val="0"/>
          <dgm:bulletEnabled val="1"/>
        </dgm:presLayoutVars>
      </dgm:prSet>
      <dgm:spPr/>
      <dgm:t>
        <a:bodyPr/>
        <a:lstStyle/>
        <a:p>
          <a:endParaRPr lang="ru-RU"/>
        </a:p>
      </dgm:t>
    </dgm:pt>
  </dgm:ptLst>
  <dgm:cxnLst>
    <dgm:cxn modelId="{6EA6E01A-CA5B-432D-A6DF-46F0B003A51B}" srcId="{51A7D938-F668-41B0-A90C-884982EC1F3E}" destId="{C45A22F2-1755-4E75-A66A-003C4AEA5138}" srcOrd="1" destOrd="0" parTransId="{C0891F8A-989E-4FA9-997B-167C686DDF91}" sibTransId="{17750112-D092-49F0-A266-86B135C95828}"/>
    <dgm:cxn modelId="{101A174F-BA9F-4F18-B342-E1536B2647F0}" type="presOf" srcId="{7F6FC5E7-BFA7-46E9-BEB7-04EE97581792}" destId="{A6DFEA5A-97F0-4BE7-B27A-A2432FDD5C10}" srcOrd="0" destOrd="0" presId="urn:microsoft.com/office/officeart/2005/8/layout/venn1"/>
    <dgm:cxn modelId="{0F368305-D63D-4594-9F95-5290A2AD1052}" type="presOf" srcId="{51A7D938-F668-41B0-A90C-884982EC1F3E}" destId="{39712739-6641-466F-8D12-1B833EFD2575}" srcOrd="0" destOrd="0" presId="urn:microsoft.com/office/officeart/2005/8/layout/venn1"/>
    <dgm:cxn modelId="{7AD95A80-3A51-412A-8BE1-F4DEFDB74021}" srcId="{51A7D938-F668-41B0-A90C-884982EC1F3E}" destId="{822D179D-59AC-4606-9429-0270C4A44419}" srcOrd="2" destOrd="0" parTransId="{FD3B5504-AA4E-40BD-B0E9-5723625753BE}" sibTransId="{D71E7F5F-9E6F-4901-BE50-B9DFB2A6808C}"/>
    <dgm:cxn modelId="{BE88DB89-C68C-43E4-88FA-973109218748}" type="presOf" srcId="{C45A22F2-1755-4E75-A66A-003C4AEA5138}" destId="{B77FFF1A-B0B6-4661-8BD9-5A3DDC4FB3A1}" srcOrd="0" destOrd="0" presId="urn:microsoft.com/office/officeart/2005/8/layout/venn1"/>
    <dgm:cxn modelId="{64D2E9B7-83CB-4D52-83EB-7DB03BF45565}" srcId="{51A7D938-F668-41B0-A90C-884982EC1F3E}" destId="{628FC1E6-29C2-4060-A0A0-EB2802B641F9}" srcOrd="0" destOrd="0" parTransId="{BB7234D7-1669-453D-BE04-56CE632CFB1B}" sibTransId="{D072C022-0694-44A6-BEA5-052A229C8468}"/>
    <dgm:cxn modelId="{2A337652-4869-49D0-AAC2-FF3F5F409D59}" type="presOf" srcId="{822D179D-59AC-4606-9429-0270C4A44419}" destId="{0E4DC997-8F77-4775-9EB0-CEC5CDE8CDEC}" srcOrd="0" destOrd="0" presId="urn:microsoft.com/office/officeart/2005/8/layout/venn1"/>
    <dgm:cxn modelId="{96785D95-B6C2-439B-B70C-C9B3E2C8E57D}" type="presOf" srcId="{3D92D8D1-73B7-434E-AEFA-8522011D2C64}" destId="{748C0F44-3F40-49F7-829C-1421BDC6F5EC}" srcOrd="0" destOrd="0" presId="urn:microsoft.com/office/officeart/2005/8/layout/venn1"/>
    <dgm:cxn modelId="{3DFE8F28-76AD-4F57-B4ED-C5BE01A76267}" srcId="{51A7D938-F668-41B0-A90C-884982EC1F3E}" destId="{3D92D8D1-73B7-434E-AEFA-8522011D2C64}" srcOrd="4" destOrd="0" parTransId="{BC9DB54B-E623-4010-B812-FF5F0D79FE7A}" sibTransId="{8028E39B-7B28-4AAC-88BA-8067A49F446F}"/>
    <dgm:cxn modelId="{17074310-00DF-4D8A-B594-23915DDB687C}" srcId="{51A7D938-F668-41B0-A90C-884982EC1F3E}" destId="{7F6FC5E7-BFA7-46E9-BEB7-04EE97581792}" srcOrd="3" destOrd="0" parTransId="{5FFF0303-6379-41C8-BFAD-66D27F8196A9}" sibTransId="{223E2D2B-F32F-4A61-851F-C0CBF0A5E550}"/>
    <dgm:cxn modelId="{A02D4A51-74C1-4357-BDB0-934B4A1B1A4C}" type="presOf" srcId="{628FC1E6-29C2-4060-A0A0-EB2802B641F9}" destId="{8FB2D9D7-8F9A-45C9-A48A-AE45FBE0F56A}" srcOrd="0" destOrd="0" presId="urn:microsoft.com/office/officeart/2005/8/layout/venn1"/>
    <dgm:cxn modelId="{66637FAF-8E85-4965-A42B-7B2196CF670A}" type="presParOf" srcId="{39712739-6641-466F-8D12-1B833EFD2575}" destId="{45FA237B-3D3B-4848-9959-EFF51CC1CB16}" srcOrd="0" destOrd="0" presId="urn:microsoft.com/office/officeart/2005/8/layout/venn1"/>
    <dgm:cxn modelId="{CD8374E9-BD80-44AF-8382-A6237871A37A}" type="presParOf" srcId="{39712739-6641-466F-8D12-1B833EFD2575}" destId="{8FB2D9D7-8F9A-45C9-A48A-AE45FBE0F56A}" srcOrd="1" destOrd="0" presId="urn:microsoft.com/office/officeart/2005/8/layout/venn1"/>
    <dgm:cxn modelId="{194D3BC9-51A5-4661-821F-1AA329B80E03}" type="presParOf" srcId="{39712739-6641-466F-8D12-1B833EFD2575}" destId="{B58212A7-820E-4384-AE42-7516CDB1C374}" srcOrd="2" destOrd="0" presId="urn:microsoft.com/office/officeart/2005/8/layout/venn1"/>
    <dgm:cxn modelId="{CFF50A9C-3F0E-4289-8484-837BDCBF9650}" type="presParOf" srcId="{39712739-6641-466F-8D12-1B833EFD2575}" destId="{B77FFF1A-B0B6-4661-8BD9-5A3DDC4FB3A1}" srcOrd="3" destOrd="0" presId="urn:microsoft.com/office/officeart/2005/8/layout/venn1"/>
    <dgm:cxn modelId="{5A72F1E8-48D0-463D-AA2D-9B1EAB0A6BBB}" type="presParOf" srcId="{39712739-6641-466F-8D12-1B833EFD2575}" destId="{E051850D-F1CF-4006-84ED-D64190EDC66C}" srcOrd="4" destOrd="0" presId="urn:microsoft.com/office/officeart/2005/8/layout/venn1"/>
    <dgm:cxn modelId="{207653D0-FD50-49C3-B208-76E12CFC4420}" type="presParOf" srcId="{39712739-6641-466F-8D12-1B833EFD2575}" destId="{0E4DC997-8F77-4775-9EB0-CEC5CDE8CDEC}" srcOrd="5" destOrd="0" presId="urn:microsoft.com/office/officeart/2005/8/layout/venn1"/>
    <dgm:cxn modelId="{BF830CF3-9B43-4F19-AC03-9FD1DF4FC112}" type="presParOf" srcId="{39712739-6641-466F-8D12-1B833EFD2575}" destId="{8DA07068-FB85-4E9B-904C-2DBC35CC711B}" srcOrd="6" destOrd="0" presId="urn:microsoft.com/office/officeart/2005/8/layout/venn1"/>
    <dgm:cxn modelId="{0D0B6437-A33F-46A4-A8E9-FB9633FF31AF}" type="presParOf" srcId="{39712739-6641-466F-8D12-1B833EFD2575}" destId="{A6DFEA5A-97F0-4BE7-B27A-A2432FDD5C10}" srcOrd="7" destOrd="0" presId="urn:microsoft.com/office/officeart/2005/8/layout/venn1"/>
    <dgm:cxn modelId="{B6A617A9-AA43-4FAD-94C3-8F8985818BFB}" type="presParOf" srcId="{39712739-6641-466F-8D12-1B833EFD2575}" destId="{0591CCEA-3A3E-4903-B5DE-79D5A267F9B1}" srcOrd="8" destOrd="0" presId="urn:microsoft.com/office/officeart/2005/8/layout/venn1"/>
    <dgm:cxn modelId="{059A90CE-F26F-4845-A8E9-26182C44E551}" type="presParOf" srcId="{39712739-6641-466F-8D12-1B833EFD2575}" destId="{748C0F44-3F40-49F7-829C-1421BDC6F5EC}"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F7BE69-D58F-4A99-9D7C-E0ACD2107D98}" type="doc">
      <dgm:prSet loTypeId="urn:microsoft.com/office/officeart/2005/8/layout/chevron1" loCatId="process" qsTypeId="urn:microsoft.com/office/officeart/2005/8/quickstyle/simple3" qsCatId="simple" csTypeId="urn:microsoft.com/office/officeart/2005/8/colors/accent1_2" csCatId="accent1" phldr="1"/>
      <dgm:spPr/>
    </dgm:pt>
    <dgm:pt modelId="{B458C081-84D1-4742-8A86-9AD7C80AA705}">
      <dgm:prSet phldrT="[Текст]" custT="1"/>
      <dgm:spPr/>
      <dgm:t>
        <a:bodyPr/>
        <a:lstStyle/>
        <a:p>
          <a:r>
            <a:rPr lang="ru-RU" sz="2000" b="1" dirty="0" smtClean="0"/>
            <a:t>Обучение </a:t>
          </a:r>
          <a:endParaRPr lang="ru-RU" sz="1200" b="1" dirty="0"/>
        </a:p>
      </dgm:t>
    </dgm:pt>
    <dgm:pt modelId="{AEE3B60F-A468-4692-8F04-C0B6E1628ECC}" type="parTrans" cxnId="{51FA404D-9F3A-4927-8FD8-DDDB1DE88271}">
      <dgm:prSet/>
      <dgm:spPr/>
      <dgm:t>
        <a:bodyPr/>
        <a:lstStyle/>
        <a:p>
          <a:endParaRPr lang="ru-RU"/>
        </a:p>
      </dgm:t>
    </dgm:pt>
    <dgm:pt modelId="{94445801-576A-4796-9483-DB49F9A92B4D}" type="sibTrans" cxnId="{51FA404D-9F3A-4927-8FD8-DDDB1DE88271}">
      <dgm:prSet/>
      <dgm:spPr/>
      <dgm:t>
        <a:bodyPr/>
        <a:lstStyle/>
        <a:p>
          <a:endParaRPr lang="ru-RU"/>
        </a:p>
      </dgm:t>
    </dgm:pt>
    <dgm:pt modelId="{CCA3BD21-C175-4EDA-ADE2-61AE4E23C6D7}">
      <dgm:prSet custT="1"/>
      <dgm:spPr/>
      <dgm:t>
        <a:bodyPr/>
        <a:lstStyle/>
        <a:p>
          <a:r>
            <a:rPr lang="ru-RU" sz="2000" b="1" noProof="0" dirty="0" smtClean="0"/>
            <a:t>Профессиональная команда</a:t>
          </a:r>
        </a:p>
      </dgm:t>
    </dgm:pt>
    <dgm:pt modelId="{B1BFA4FB-8D8B-4EC6-AE19-C81C030370A8}" type="parTrans" cxnId="{D676BEDC-CD03-4A7A-A595-33997EDDE5EB}">
      <dgm:prSet/>
      <dgm:spPr/>
      <dgm:t>
        <a:bodyPr/>
        <a:lstStyle/>
        <a:p>
          <a:endParaRPr lang="ru-RU"/>
        </a:p>
      </dgm:t>
    </dgm:pt>
    <dgm:pt modelId="{9F20C99D-F739-4992-9DF4-12388713852F}" type="sibTrans" cxnId="{D676BEDC-CD03-4A7A-A595-33997EDDE5EB}">
      <dgm:prSet/>
      <dgm:spPr/>
      <dgm:t>
        <a:bodyPr/>
        <a:lstStyle/>
        <a:p>
          <a:endParaRPr lang="ru-RU"/>
        </a:p>
      </dgm:t>
    </dgm:pt>
    <dgm:pt modelId="{03CC26CF-2F9D-40AF-9AC2-0B91F4AF5C29}">
      <dgm:prSet custT="1"/>
      <dgm:spPr/>
      <dgm:t>
        <a:bodyPr/>
        <a:lstStyle/>
        <a:p>
          <a:r>
            <a:rPr lang="ru-RU" sz="2000" b="1" dirty="0" smtClean="0"/>
            <a:t>Качественный код</a:t>
          </a:r>
          <a:endParaRPr lang="ru-RU" sz="2000" b="1" dirty="0"/>
        </a:p>
      </dgm:t>
    </dgm:pt>
    <dgm:pt modelId="{03E42ED5-32EA-42A1-B140-1DCD3394A4EE}" type="parTrans" cxnId="{FD3B4418-BCA4-4758-8A63-9165A2034029}">
      <dgm:prSet/>
      <dgm:spPr/>
      <dgm:t>
        <a:bodyPr/>
        <a:lstStyle/>
        <a:p>
          <a:endParaRPr lang="ru-RU"/>
        </a:p>
      </dgm:t>
    </dgm:pt>
    <dgm:pt modelId="{4F773118-F6DD-43C9-B7A6-1D628AB86480}" type="sibTrans" cxnId="{FD3B4418-BCA4-4758-8A63-9165A2034029}">
      <dgm:prSet/>
      <dgm:spPr/>
      <dgm:t>
        <a:bodyPr/>
        <a:lstStyle/>
        <a:p>
          <a:endParaRPr lang="ru-RU"/>
        </a:p>
      </dgm:t>
    </dgm:pt>
    <dgm:pt modelId="{DE9CA628-9989-4EA6-8B8F-7D315FAE5BC2}" type="pres">
      <dgm:prSet presAssocID="{62F7BE69-D58F-4A99-9D7C-E0ACD2107D98}" presName="Name0" presStyleCnt="0">
        <dgm:presLayoutVars>
          <dgm:dir/>
          <dgm:animLvl val="lvl"/>
          <dgm:resizeHandles val="exact"/>
        </dgm:presLayoutVars>
      </dgm:prSet>
      <dgm:spPr/>
    </dgm:pt>
    <dgm:pt modelId="{146FC907-CD91-4AAB-9F7C-71414AA52133}" type="pres">
      <dgm:prSet presAssocID="{B458C081-84D1-4742-8A86-9AD7C80AA705}" presName="parTxOnly" presStyleLbl="node1" presStyleIdx="0" presStyleCnt="3" custScaleX="84192">
        <dgm:presLayoutVars>
          <dgm:chMax val="0"/>
          <dgm:chPref val="0"/>
          <dgm:bulletEnabled val="1"/>
        </dgm:presLayoutVars>
      </dgm:prSet>
      <dgm:spPr/>
      <dgm:t>
        <a:bodyPr/>
        <a:lstStyle/>
        <a:p>
          <a:endParaRPr lang="ru-RU"/>
        </a:p>
      </dgm:t>
    </dgm:pt>
    <dgm:pt modelId="{8F9FB083-56B7-4165-9303-9FEFC7AB5590}" type="pres">
      <dgm:prSet presAssocID="{94445801-576A-4796-9483-DB49F9A92B4D}" presName="parTxOnlySpace" presStyleCnt="0"/>
      <dgm:spPr/>
    </dgm:pt>
    <dgm:pt modelId="{F8393AF1-B02A-4B06-81EF-1E1E3E8BF865}" type="pres">
      <dgm:prSet presAssocID="{CCA3BD21-C175-4EDA-ADE2-61AE4E23C6D7}" presName="parTxOnly" presStyleLbl="node1" presStyleIdx="1" presStyleCnt="3" custScaleX="119778">
        <dgm:presLayoutVars>
          <dgm:chMax val="0"/>
          <dgm:chPref val="0"/>
          <dgm:bulletEnabled val="1"/>
        </dgm:presLayoutVars>
      </dgm:prSet>
      <dgm:spPr/>
      <dgm:t>
        <a:bodyPr/>
        <a:lstStyle/>
        <a:p>
          <a:endParaRPr lang="ru-RU"/>
        </a:p>
      </dgm:t>
    </dgm:pt>
    <dgm:pt modelId="{1FBD1A1D-9B04-4618-8801-511EED2E17DE}" type="pres">
      <dgm:prSet presAssocID="{9F20C99D-F739-4992-9DF4-12388713852F}" presName="parTxOnlySpace" presStyleCnt="0"/>
      <dgm:spPr/>
    </dgm:pt>
    <dgm:pt modelId="{95E8A56C-DCEA-44D3-8690-E5DAF3A13A13}" type="pres">
      <dgm:prSet presAssocID="{03CC26CF-2F9D-40AF-9AC2-0B91F4AF5C29}" presName="parTxOnly" presStyleLbl="node1" presStyleIdx="2" presStyleCnt="3">
        <dgm:presLayoutVars>
          <dgm:chMax val="0"/>
          <dgm:chPref val="0"/>
          <dgm:bulletEnabled val="1"/>
        </dgm:presLayoutVars>
      </dgm:prSet>
      <dgm:spPr/>
      <dgm:t>
        <a:bodyPr/>
        <a:lstStyle/>
        <a:p>
          <a:endParaRPr lang="ru-RU"/>
        </a:p>
      </dgm:t>
    </dgm:pt>
  </dgm:ptLst>
  <dgm:cxnLst>
    <dgm:cxn modelId="{DB306CA3-80FB-407F-8E97-3BBCC960ECFF}" type="presOf" srcId="{B458C081-84D1-4742-8A86-9AD7C80AA705}" destId="{146FC907-CD91-4AAB-9F7C-71414AA52133}" srcOrd="0" destOrd="0" presId="urn:microsoft.com/office/officeart/2005/8/layout/chevron1"/>
    <dgm:cxn modelId="{D5968766-0B05-4E5C-8DEF-21DD10D5770B}" type="presOf" srcId="{62F7BE69-D58F-4A99-9D7C-E0ACD2107D98}" destId="{DE9CA628-9989-4EA6-8B8F-7D315FAE5BC2}" srcOrd="0" destOrd="0" presId="urn:microsoft.com/office/officeart/2005/8/layout/chevron1"/>
    <dgm:cxn modelId="{619B62A1-087C-46D3-A341-71C488D7B699}" type="presOf" srcId="{03CC26CF-2F9D-40AF-9AC2-0B91F4AF5C29}" destId="{95E8A56C-DCEA-44D3-8690-E5DAF3A13A13}" srcOrd="0" destOrd="0" presId="urn:microsoft.com/office/officeart/2005/8/layout/chevron1"/>
    <dgm:cxn modelId="{D676BEDC-CD03-4A7A-A595-33997EDDE5EB}" srcId="{62F7BE69-D58F-4A99-9D7C-E0ACD2107D98}" destId="{CCA3BD21-C175-4EDA-ADE2-61AE4E23C6D7}" srcOrd="1" destOrd="0" parTransId="{B1BFA4FB-8D8B-4EC6-AE19-C81C030370A8}" sibTransId="{9F20C99D-F739-4992-9DF4-12388713852F}"/>
    <dgm:cxn modelId="{FD3B4418-BCA4-4758-8A63-9165A2034029}" srcId="{62F7BE69-D58F-4A99-9D7C-E0ACD2107D98}" destId="{03CC26CF-2F9D-40AF-9AC2-0B91F4AF5C29}" srcOrd="2" destOrd="0" parTransId="{03E42ED5-32EA-42A1-B140-1DCD3394A4EE}" sibTransId="{4F773118-F6DD-43C9-B7A6-1D628AB86480}"/>
    <dgm:cxn modelId="{28A24A71-7A0C-4B26-9783-73BBB8D2C126}" type="presOf" srcId="{CCA3BD21-C175-4EDA-ADE2-61AE4E23C6D7}" destId="{F8393AF1-B02A-4B06-81EF-1E1E3E8BF865}" srcOrd="0" destOrd="0" presId="urn:microsoft.com/office/officeart/2005/8/layout/chevron1"/>
    <dgm:cxn modelId="{51FA404D-9F3A-4927-8FD8-DDDB1DE88271}" srcId="{62F7BE69-D58F-4A99-9D7C-E0ACD2107D98}" destId="{B458C081-84D1-4742-8A86-9AD7C80AA705}" srcOrd="0" destOrd="0" parTransId="{AEE3B60F-A468-4692-8F04-C0B6E1628ECC}" sibTransId="{94445801-576A-4796-9483-DB49F9A92B4D}"/>
    <dgm:cxn modelId="{ED376803-A704-499F-BC2E-1FFDE0E74CF7}" type="presParOf" srcId="{DE9CA628-9989-4EA6-8B8F-7D315FAE5BC2}" destId="{146FC907-CD91-4AAB-9F7C-71414AA52133}" srcOrd="0" destOrd="0" presId="urn:microsoft.com/office/officeart/2005/8/layout/chevron1"/>
    <dgm:cxn modelId="{3DB1D90B-B74C-470D-8DE1-486B83F23D48}" type="presParOf" srcId="{DE9CA628-9989-4EA6-8B8F-7D315FAE5BC2}" destId="{8F9FB083-56B7-4165-9303-9FEFC7AB5590}" srcOrd="1" destOrd="0" presId="urn:microsoft.com/office/officeart/2005/8/layout/chevron1"/>
    <dgm:cxn modelId="{061C1BAB-7C8E-47E8-8A69-3A9AA665587F}" type="presParOf" srcId="{DE9CA628-9989-4EA6-8B8F-7D315FAE5BC2}" destId="{F8393AF1-B02A-4B06-81EF-1E1E3E8BF865}" srcOrd="2" destOrd="0" presId="urn:microsoft.com/office/officeart/2005/8/layout/chevron1"/>
    <dgm:cxn modelId="{21A2D0EC-3047-4634-9A04-7F594618B54F}" type="presParOf" srcId="{DE9CA628-9989-4EA6-8B8F-7D315FAE5BC2}" destId="{1FBD1A1D-9B04-4618-8801-511EED2E17DE}" srcOrd="3" destOrd="0" presId="urn:microsoft.com/office/officeart/2005/8/layout/chevron1"/>
    <dgm:cxn modelId="{01C72665-C677-475A-B92F-D25A157EF09E}" type="presParOf" srcId="{DE9CA628-9989-4EA6-8B8F-7D315FAE5BC2}" destId="{95E8A56C-DCEA-44D3-8690-E5DAF3A13A1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FBF0E0-48D1-45C2-8791-EE182A791F90}" type="doc">
      <dgm:prSet loTypeId="urn:microsoft.com/office/officeart/2005/8/layout/funnel1" loCatId="process" qsTypeId="urn:microsoft.com/office/officeart/2005/8/quickstyle/simple2" qsCatId="simple" csTypeId="urn:microsoft.com/office/officeart/2005/8/colors/accent6_5" csCatId="accent6" phldr="1"/>
      <dgm:spPr/>
    </dgm:pt>
    <dgm:pt modelId="{2DA6CD77-66A6-4E0D-A949-80580C10E076}">
      <dgm:prSet phldrT="[Текст]" custT="1"/>
      <dgm:spPr/>
      <dgm:t>
        <a:bodyPr/>
        <a:lstStyle/>
        <a:p>
          <a:r>
            <a:rPr lang="ru-RU" sz="2000" dirty="0" smtClean="0"/>
            <a:t>Ценности</a:t>
          </a:r>
          <a:endParaRPr lang="ru-RU" sz="2000" dirty="0"/>
        </a:p>
      </dgm:t>
    </dgm:pt>
    <dgm:pt modelId="{BCB1EC5E-435A-4327-9A63-12C332613EE3}" type="parTrans" cxnId="{6B26B4ED-567E-4FCE-BEA7-49FADAB9DA9F}">
      <dgm:prSet/>
      <dgm:spPr/>
      <dgm:t>
        <a:bodyPr/>
        <a:lstStyle/>
        <a:p>
          <a:endParaRPr lang="ru-RU"/>
        </a:p>
      </dgm:t>
    </dgm:pt>
    <dgm:pt modelId="{E30B38BC-DB6D-4661-8303-9926B4C7D658}" type="sibTrans" cxnId="{6B26B4ED-567E-4FCE-BEA7-49FADAB9DA9F}">
      <dgm:prSet/>
      <dgm:spPr/>
      <dgm:t>
        <a:bodyPr/>
        <a:lstStyle/>
        <a:p>
          <a:endParaRPr lang="ru-RU"/>
        </a:p>
      </dgm:t>
    </dgm:pt>
    <dgm:pt modelId="{4262E79E-17DA-40A3-B14F-82215E4EB3A3}">
      <dgm:prSet phldrT="[Текст]" custT="1"/>
      <dgm:spPr/>
      <dgm:t>
        <a:bodyPr/>
        <a:lstStyle/>
        <a:p>
          <a:r>
            <a:rPr lang="ru-RU" sz="2000" dirty="0" smtClean="0"/>
            <a:t>Принципы</a:t>
          </a:r>
          <a:endParaRPr lang="ru-RU" sz="2000" dirty="0"/>
        </a:p>
      </dgm:t>
    </dgm:pt>
    <dgm:pt modelId="{E65F7F1B-2009-4E20-9082-2B2F454B1A11}" type="parTrans" cxnId="{6C4529E1-8C71-48A8-93BD-15A4350B22DC}">
      <dgm:prSet/>
      <dgm:spPr/>
      <dgm:t>
        <a:bodyPr/>
        <a:lstStyle/>
        <a:p>
          <a:endParaRPr lang="ru-RU"/>
        </a:p>
      </dgm:t>
    </dgm:pt>
    <dgm:pt modelId="{184B02FE-3CB0-4A51-ABE7-D1FE64B32E3D}" type="sibTrans" cxnId="{6C4529E1-8C71-48A8-93BD-15A4350B22DC}">
      <dgm:prSet/>
      <dgm:spPr/>
      <dgm:t>
        <a:bodyPr/>
        <a:lstStyle/>
        <a:p>
          <a:endParaRPr lang="ru-RU"/>
        </a:p>
      </dgm:t>
    </dgm:pt>
    <dgm:pt modelId="{F9CEA428-8960-47CA-AEFE-C852742FF5B8}">
      <dgm:prSet phldrT="[Текст]" custT="1"/>
      <dgm:spPr/>
      <dgm:t>
        <a:bodyPr/>
        <a:lstStyle/>
        <a:p>
          <a:r>
            <a:rPr lang="ru-RU" sz="2000" dirty="0" smtClean="0"/>
            <a:t>Паттерны</a:t>
          </a:r>
        </a:p>
      </dgm:t>
    </dgm:pt>
    <dgm:pt modelId="{C5091B56-20A6-4011-8C54-5DE34CAF787A}" type="parTrans" cxnId="{EEBF35EE-0A86-464F-893B-988FF8335DF5}">
      <dgm:prSet/>
      <dgm:spPr/>
      <dgm:t>
        <a:bodyPr/>
        <a:lstStyle/>
        <a:p>
          <a:endParaRPr lang="ru-RU"/>
        </a:p>
      </dgm:t>
    </dgm:pt>
    <dgm:pt modelId="{3878F503-82DF-4772-A751-E87F0BE2F606}" type="sibTrans" cxnId="{EEBF35EE-0A86-464F-893B-988FF8335DF5}">
      <dgm:prSet/>
      <dgm:spPr/>
      <dgm:t>
        <a:bodyPr/>
        <a:lstStyle/>
        <a:p>
          <a:endParaRPr lang="ru-RU"/>
        </a:p>
      </dgm:t>
    </dgm:pt>
    <dgm:pt modelId="{2A5FAA69-52CD-4AEE-8049-B7156F08446E}">
      <dgm:prSet phldrT="[Текст]"/>
      <dgm:spPr/>
      <dgm:t>
        <a:bodyPr/>
        <a:lstStyle/>
        <a:p>
          <a:r>
            <a:rPr lang="ru-RU" dirty="0" smtClean="0"/>
            <a:t>Код</a:t>
          </a:r>
        </a:p>
      </dgm:t>
    </dgm:pt>
    <dgm:pt modelId="{41537945-DBED-4B98-A49B-64C7B8C509BC}" type="parTrans" cxnId="{9A2C1E0B-BA00-4F18-9803-715CBA0523C7}">
      <dgm:prSet/>
      <dgm:spPr/>
      <dgm:t>
        <a:bodyPr/>
        <a:lstStyle/>
        <a:p>
          <a:endParaRPr lang="ru-RU"/>
        </a:p>
      </dgm:t>
    </dgm:pt>
    <dgm:pt modelId="{6630008D-6202-4F0C-8566-E132B2B55C4B}" type="sibTrans" cxnId="{9A2C1E0B-BA00-4F18-9803-715CBA0523C7}">
      <dgm:prSet/>
      <dgm:spPr/>
      <dgm:t>
        <a:bodyPr/>
        <a:lstStyle/>
        <a:p>
          <a:endParaRPr lang="ru-RU"/>
        </a:p>
      </dgm:t>
    </dgm:pt>
    <dgm:pt modelId="{933B159C-8F07-4739-AC76-AA668F484D91}" type="pres">
      <dgm:prSet presAssocID="{C4FBF0E0-48D1-45C2-8791-EE182A791F90}" presName="Name0" presStyleCnt="0">
        <dgm:presLayoutVars>
          <dgm:chMax val="4"/>
          <dgm:resizeHandles val="exact"/>
        </dgm:presLayoutVars>
      </dgm:prSet>
      <dgm:spPr/>
    </dgm:pt>
    <dgm:pt modelId="{51C904A8-18D9-4D38-9B41-1CBBD859D4CD}" type="pres">
      <dgm:prSet presAssocID="{C4FBF0E0-48D1-45C2-8791-EE182A791F90}" presName="ellipse" presStyleLbl="trBgShp" presStyleIdx="0" presStyleCnt="1"/>
      <dgm:spPr/>
    </dgm:pt>
    <dgm:pt modelId="{A079128F-09EC-44E6-B0B8-332AA1F9BD39}" type="pres">
      <dgm:prSet presAssocID="{C4FBF0E0-48D1-45C2-8791-EE182A791F90}" presName="arrow1" presStyleLbl="fgShp" presStyleIdx="0" presStyleCnt="1"/>
      <dgm:spPr/>
    </dgm:pt>
    <dgm:pt modelId="{BCF2A097-9987-4104-B0D1-6B944F442B9A}" type="pres">
      <dgm:prSet presAssocID="{C4FBF0E0-48D1-45C2-8791-EE182A791F90}" presName="rectangle" presStyleLbl="revTx" presStyleIdx="0" presStyleCnt="1">
        <dgm:presLayoutVars>
          <dgm:bulletEnabled val="1"/>
        </dgm:presLayoutVars>
      </dgm:prSet>
      <dgm:spPr/>
      <dgm:t>
        <a:bodyPr/>
        <a:lstStyle/>
        <a:p>
          <a:endParaRPr lang="ru-RU"/>
        </a:p>
      </dgm:t>
    </dgm:pt>
    <dgm:pt modelId="{AD8C16D7-52C8-4B57-A0E5-63CB871302BA}" type="pres">
      <dgm:prSet presAssocID="{4262E79E-17DA-40A3-B14F-82215E4EB3A3}" presName="item1" presStyleLbl="node1" presStyleIdx="0" presStyleCnt="3" custScaleX="115790" custScaleY="112557">
        <dgm:presLayoutVars>
          <dgm:bulletEnabled val="1"/>
        </dgm:presLayoutVars>
      </dgm:prSet>
      <dgm:spPr/>
      <dgm:t>
        <a:bodyPr/>
        <a:lstStyle/>
        <a:p>
          <a:endParaRPr lang="ru-RU"/>
        </a:p>
      </dgm:t>
    </dgm:pt>
    <dgm:pt modelId="{57B4C94E-93D4-47FA-A482-217340E938E8}" type="pres">
      <dgm:prSet presAssocID="{F9CEA428-8960-47CA-AEFE-C852742FF5B8}" presName="item2" presStyleLbl="node1" presStyleIdx="1" presStyleCnt="3" custScaleX="123863" custScaleY="115385">
        <dgm:presLayoutVars>
          <dgm:bulletEnabled val="1"/>
        </dgm:presLayoutVars>
      </dgm:prSet>
      <dgm:spPr/>
      <dgm:t>
        <a:bodyPr/>
        <a:lstStyle/>
        <a:p>
          <a:endParaRPr lang="ru-RU"/>
        </a:p>
      </dgm:t>
    </dgm:pt>
    <dgm:pt modelId="{F2E81F89-125C-490F-BCCF-449CF5A8A384}" type="pres">
      <dgm:prSet presAssocID="{2A5FAA69-52CD-4AEE-8049-B7156F08446E}" presName="item3" presStyleLbl="node1" presStyleIdx="2" presStyleCnt="3" custScaleX="113344" custScaleY="111065">
        <dgm:presLayoutVars>
          <dgm:bulletEnabled val="1"/>
        </dgm:presLayoutVars>
      </dgm:prSet>
      <dgm:spPr/>
      <dgm:t>
        <a:bodyPr/>
        <a:lstStyle/>
        <a:p>
          <a:endParaRPr lang="ru-RU"/>
        </a:p>
      </dgm:t>
    </dgm:pt>
    <dgm:pt modelId="{DAA6991C-F109-4016-8D8D-C8DD0F3296C0}" type="pres">
      <dgm:prSet presAssocID="{C4FBF0E0-48D1-45C2-8791-EE182A791F90}" presName="funnel" presStyleLbl="trAlignAcc1" presStyleIdx="0" presStyleCnt="1"/>
      <dgm:spPr/>
    </dgm:pt>
  </dgm:ptLst>
  <dgm:cxnLst>
    <dgm:cxn modelId="{4BAC618A-CE2B-4001-8276-AF8E4685DB86}" type="presOf" srcId="{C4FBF0E0-48D1-45C2-8791-EE182A791F90}" destId="{933B159C-8F07-4739-AC76-AA668F484D91}" srcOrd="0" destOrd="0" presId="urn:microsoft.com/office/officeart/2005/8/layout/funnel1"/>
    <dgm:cxn modelId="{9A2C1E0B-BA00-4F18-9803-715CBA0523C7}" srcId="{C4FBF0E0-48D1-45C2-8791-EE182A791F90}" destId="{2A5FAA69-52CD-4AEE-8049-B7156F08446E}" srcOrd="3" destOrd="0" parTransId="{41537945-DBED-4B98-A49B-64C7B8C509BC}" sibTransId="{6630008D-6202-4F0C-8566-E132B2B55C4B}"/>
    <dgm:cxn modelId="{A8BC3AA5-7BEC-4917-86B5-68D181A6A1A7}" type="presOf" srcId="{2DA6CD77-66A6-4E0D-A949-80580C10E076}" destId="{F2E81F89-125C-490F-BCCF-449CF5A8A384}" srcOrd="0" destOrd="0" presId="urn:microsoft.com/office/officeart/2005/8/layout/funnel1"/>
    <dgm:cxn modelId="{486996F2-C74D-4ED7-A418-0E3580A00607}" type="presOf" srcId="{4262E79E-17DA-40A3-B14F-82215E4EB3A3}" destId="{57B4C94E-93D4-47FA-A482-217340E938E8}" srcOrd="0" destOrd="0" presId="urn:microsoft.com/office/officeart/2005/8/layout/funnel1"/>
    <dgm:cxn modelId="{6C4529E1-8C71-48A8-93BD-15A4350B22DC}" srcId="{C4FBF0E0-48D1-45C2-8791-EE182A791F90}" destId="{4262E79E-17DA-40A3-B14F-82215E4EB3A3}" srcOrd="1" destOrd="0" parTransId="{E65F7F1B-2009-4E20-9082-2B2F454B1A11}" sibTransId="{184B02FE-3CB0-4A51-ABE7-D1FE64B32E3D}"/>
    <dgm:cxn modelId="{6B26B4ED-567E-4FCE-BEA7-49FADAB9DA9F}" srcId="{C4FBF0E0-48D1-45C2-8791-EE182A791F90}" destId="{2DA6CD77-66A6-4E0D-A949-80580C10E076}" srcOrd="0" destOrd="0" parTransId="{BCB1EC5E-435A-4327-9A63-12C332613EE3}" sibTransId="{E30B38BC-DB6D-4661-8303-9926B4C7D658}"/>
    <dgm:cxn modelId="{57EBDF89-823D-495A-BE49-4288B1A59D22}" type="presOf" srcId="{F9CEA428-8960-47CA-AEFE-C852742FF5B8}" destId="{AD8C16D7-52C8-4B57-A0E5-63CB871302BA}" srcOrd="0" destOrd="0" presId="urn:microsoft.com/office/officeart/2005/8/layout/funnel1"/>
    <dgm:cxn modelId="{EEBF35EE-0A86-464F-893B-988FF8335DF5}" srcId="{C4FBF0E0-48D1-45C2-8791-EE182A791F90}" destId="{F9CEA428-8960-47CA-AEFE-C852742FF5B8}" srcOrd="2" destOrd="0" parTransId="{C5091B56-20A6-4011-8C54-5DE34CAF787A}" sibTransId="{3878F503-82DF-4772-A751-E87F0BE2F606}"/>
    <dgm:cxn modelId="{393644FE-EE26-4AD8-8FEE-01A5CAE9B02E}" type="presOf" srcId="{2A5FAA69-52CD-4AEE-8049-B7156F08446E}" destId="{BCF2A097-9987-4104-B0D1-6B944F442B9A}" srcOrd="0" destOrd="0" presId="urn:microsoft.com/office/officeart/2005/8/layout/funnel1"/>
    <dgm:cxn modelId="{B9843E23-FAE6-4322-89D9-59755CE15990}" type="presParOf" srcId="{933B159C-8F07-4739-AC76-AA668F484D91}" destId="{51C904A8-18D9-4D38-9B41-1CBBD859D4CD}" srcOrd="0" destOrd="0" presId="urn:microsoft.com/office/officeart/2005/8/layout/funnel1"/>
    <dgm:cxn modelId="{0874B916-F451-437C-BEF6-D1D1A76F5322}" type="presParOf" srcId="{933B159C-8F07-4739-AC76-AA668F484D91}" destId="{A079128F-09EC-44E6-B0B8-332AA1F9BD39}" srcOrd="1" destOrd="0" presId="urn:microsoft.com/office/officeart/2005/8/layout/funnel1"/>
    <dgm:cxn modelId="{39741F45-9206-40D5-9F8F-CFF86192A4A2}" type="presParOf" srcId="{933B159C-8F07-4739-AC76-AA668F484D91}" destId="{BCF2A097-9987-4104-B0D1-6B944F442B9A}" srcOrd="2" destOrd="0" presId="urn:microsoft.com/office/officeart/2005/8/layout/funnel1"/>
    <dgm:cxn modelId="{4DDC5FAE-5560-48F1-BD43-A53F8C0AF6DB}" type="presParOf" srcId="{933B159C-8F07-4739-AC76-AA668F484D91}" destId="{AD8C16D7-52C8-4B57-A0E5-63CB871302BA}" srcOrd="3" destOrd="0" presId="urn:microsoft.com/office/officeart/2005/8/layout/funnel1"/>
    <dgm:cxn modelId="{C65A35AB-1F75-40EC-9645-0AA1EB0C1235}" type="presParOf" srcId="{933B159C-8F07-4739-AC76-AA668F484D91}" destId="{57B4C94E-93D4-47FA-A482-217340E938E8}" srcOrd="4" destOrd="0" presId="urn:microsoft.com/office/officeart/2005/8/layout/funnel1"/>
    <dgm:cxn modelId="{B313A39C-3150-454E-817D-47B41E955855}" type="presParOf" srcId="{933B159C-8F07-4739-AC76-AA668F484D91}" destId="{F2E81F89-125C-490F-BCCF-449CF5A8A384}" srcOrd="5" destOrd="0" presId="urn:microsoft.com/office/officeart/2005/8/layout/funnel1"/>
    <dgm:cxn modelId="{1BEB9F1B-070D-468D-86B1-24B31DE50740}" type="presParOf" srcId="{933B159C-8F07-4739-AC76-AA668F484D91}" destId="{DAA6991C-F109-4016-8D8D-C8DD0F3296C0}"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A237B-3D3B-4848-9959-EFF51CC1CB16}">
      <dsp:nvSpPr>
        <dsp:cNvPr id="0" name=""/>
        <dsp:cNvSpPr/>
      </dsp:nvSpPr>
      <dsp:spPr>
        <a:xfrm>
          <a:off x="3149771" y="1142493"/>
          <a:ext cx="1504077" cy="1504077"/>
        </a:xfrm>
        <a:prstGeom prst="ellipse">
          <a:avLst/>
        </a:prstGeom>
        <a:solidFill>
          <a:schemeClr val="accent3">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FB2D9D7-8F9A-45C9-A48A-AE45FBE0F56A}">
      <dsp:nvSpPr>
        <dsp:cNvPr id="0" name=""/>
        <dsp:cNvSpPr/>
      </dsp:nvSpPr>
      <dsp:spPr>
        <a:xfrm>
          <a:off x="2406411" y="82254"/>
          <a:ext cx="2990797" cy="6808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ru-RU" sz="2000" b="0" kern="1200" dirty="0" smtClean="0"/>
            <a:t>Расширяемость, гибкость (</a:t>
          </a:r>
          <a:r>
            <a:rPr lang="en-US" sz="2000" b="0" kern="1200" dirty="0" smtClean="0"/>
            <a:t>extensibility, agility) </a:t>
          </a:r>
          <a:endParaRPr lang="ru-RU" sz="2000" b="0" kern="1200" dirty="0"/>
        </a:p>
      </dsp:txBody>
      <dsp:txXfrm>
        <a:off x="2406411" y="82254"/>
        <a:ext cx="2990797" cy="680861"/>
      </dsp:txXfrm>
    </dsp:sp>
    <dsp:sp modelId="{B58212A7-820E-4384-AE42-7516CDB1C374}">
      <dsp:nvSpPr>
        <dsp:cNvPr id="0" name=""/>
        <dsp:cNvSpPr/>
      </dsp:nvSpPr>
      <dsp:spPr>
        <a:xfrm>
          <a:off x="3721922" y="1558048"/>
          <a:ext cx="1504077" cy="1504077"/>
        </a:xfrm>
        <a:prstGeom prst="ellipse">
          <a:avLst/>
        </a:prstGeom>
        <a:solidFill>
          <a:schemeClr val="accent3">
            <a:shade val="80000"/>
            <a:alpha val="50000"/>
            <a:hueOff val="261945"/>
            <a:satOff val="-14359"/>
            <a:lumOff val="174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77FFF1A-B0B6-4661-8BD9-5A3DDC4FB3A1}">
      <dsp:nvSpPr>
        <dsp:cNvPr id="0" name=""/>
        <dsp:cNvSpPr/>
      </dsp:nvSpPr>
      <dsp:spPr>
        <a:xfrm>
          <a:off x="5029943" y="3057133"/>
          <a:ext cx="2427153" cy="109582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ru-RU" sz="2000" b="0" kern="1200" dirty="0" err="1" smtClean="0"/>
            <a:t>Сопровождаемость</a:t>
          </a:r>
          <a:r>
            <a:rPr lang="ru-RU" sz="2000" b="0" kern="1200" dirty="0" smtClean="0"/>
            <a:t> (</a:t>
          </a:r>
          <a:r>
            <a:rPr lang="en-US" sz="2000" b="0" kern="1200" dirty="0" smtClean="0"/>
            <a:t>maintainability) </a:t>
          </a:r>
          <a:endParaRPr lang="ru-RU" sz="2000" b="0" kern="1200" dirty="0"/>
        </a:p>
      </dsp:txBody>
      <dsp:txXfrm>
        <a:off x="5029943" y="3057133"/>
        <a:ext cx="2427153" cy="1095827"/>
      </dsp:txXfrm>
    </dsp:sp>
    <dsp:sp modelId="{E051850D-F1CF-4006-84ED-D64190EDC66C}">
      <dsp:nvSpPr>
        <dsp:cNvPr id="0" name=""/>
        <dsp:cNvSpPr/>
      </dsp:nvSpPr>
      <dsp:spPr>
        <a:xfrm>
          <a:off x="3503530" y="2231015"/>
          <a:ext cx="1504077" cy="1504077"/>
        </a:xfrm>
        <a:prstGeom prst="ellipse">
          <a:avLst/>
        </a:prstGeom>
        <a:solidFill>
          <a:schemeClr val="accent3">
            <a:shade val="80000"/>
            <a:alpha val="50000"/>
            <a:hueOff val="523890"/>
            <a:satOff val="-28718"/>
            <a:lumOff val="348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E4DC997-8F77-4775-9EB0-CEC5CDE8CDEC}">
      <dsp:nvSpPr>
        <dsp:cNvPr id="0" name=""/>
        <dsp:cNvSpPr/>
      </dsp:nvSpPr>
      <dsp:spPr>
        <a:xfrm>
          <a:off x="5245962" y="1256932"/>
          <a:ext cx="1564240" cy="109582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ru-RU" sz="2000" b="0" kern="1200" dirty="0" smtClean="0"/>
            <a:t>Простота (</a:t>
          </a:r>
          <a:r>
            <a:rPr lang="en-US" sz="2000" b="0" kern="1200" dirty="0" smtClean="0"/>
            <a:t>simplicity) </a:t>
          </a:r>
          <a:endParaRPr lang="ru-RU" sz="2000" b="0" kern="1200" dirty="0"/>
        </a:p>
      </dsp:txBody>
      <dsp:txXfrm>
        <a:off x="5245962" y="1256932"/>
        <a:ext cx="1564240" cy="1095827"/>
      </dsp:txXfrm>
    </dsp:sp>
    <dsp:sp modelId="{8DA07068-FB85-4E9B-904C-2DBC35CC711B}">
      <dsp:nvSpPr>
        <dsp:cNvPr id="0" name=""/>
        <dsp:cNvSpPr/>
      </dsp:nvSpPr>
      <dsp:spPr>
        <a:xfrm>
          <a:off x="2796012" y="2231015"/>
          <a:ext cx="1504077" cy="1504077"/>
        </a:xfrm>
        <a:prstGeom prst="ellipse">
          <a:avLst/>
        </a:prstGeom>
        <a:solidFill>
          <a:schemeClr val="accent3">
            <a:shade val="80000"/>
            <a:alpha val="50000"/>
            <a:hueOff val="523890"/>
            <a:satOff val="-28718"/>
            <a:lumOff val="348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6DFEA5A-97F0-4BE7-B27A-A2432FDD5C10}">
      <dsp:nvSpPr>
        <dsp:cNvPr id="0" name=""/>
        <dsp:cNvSpPr/>
      </dsp:nvSpPr>
      <dsp:spPr>
        <a:xfrm>
          <a:off x="735779" y="3119280"/>
          <a:ext cx="2361298" cy="109582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ru-RU" sz="2000" b="0" kern="1200" dirty="0" smtClean="0"/>
            <a:t>Читабельность, понятность (</a:t>
          </a:r>
          <a:r>
            <a:rPr lang="en-US" sz="2000" b="0" kern="1200" dirty="0" smtClean="0"/>
            <a:t>readability, clarity) </a:t>
          </a:r>
          <a:endParaRPr lang="ru-RU" sz="2000" b="0" kern="1200" dirty="0"/>
        </a:p>
      </dsp:txBody>
      <dsp:txXfrm>
        <a:off x="735779" y="3119280"/>
        <a:ext cx="2361298" cy="1095827"/>
      </dsp:txXfrm>
    </dsp:sp>
    <dsp:sp modelId="{0591CCEA-3A3E-4903-B5DE-79D5A267F9B1}">
      <dsp:nvSpPr>
        <dsp:cNvPr id="0" name=""/>
        <dsp:cNvSpPr/>
      </dsp:nvSpPr>
      <dsp:spPr>
        <a:xfrm>
          <a:off x="2577620" y="1558048"/>
          <a:ext cx="1504077" cy="1504077"/>
        </a:xfrm>
        <a:prstGeom prst="ellipse">
          <a:avLst/>
        </a:prstGeom>
        <a:solidFill>
          <a:schemeClr val="accent3">
            <a:shade val="80000"/>
            <a:alpha val="50000"/>
            <a:hueOff val="261945"/>
            <a:satOff val="-14359"/>
            <a:lumOff val="174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48C0F44-3F40-49F7-829C-1421BDC6F5EC}">
      <dsp:nvSpPr>
        <dsp:cNvPr id="0" name=""/>
        <dsp:cNvSpPr/>
      </dsp:nvSpPr>
      <dsp:spPr>
        <a:xfrm>
          <a:off x="788406" y="1249927"/>
          <a:ext cx="1774739" cy="109582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ru-RU" sz="2000" b="0" kern="1200" dirty="0" smtClean="0"/>
            <a:t>Тестируемость (</a:t>
          </a:r>
          <a:r>
            <a:rPr lang="en-US" sz="2000" b="0" kern="1200" dirty="0" smtClean="0"/>
            <a:t>testability) </a:t>
          </a:r>
          <a:endParaRPr lang="ru-RU" sz="2000" b="0" kern="1200" dirty="0"/>
        </a:p>
      </dsp:txBody>
      <dsp:txXfrm>
        <a:off x="788406" y="1249927"/>
        <a:ext cx="1774739" cy="10958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FC907-CD91-4AAB-9F7C-71414AA52133}">
      <dsp:nvSpPr>
        <dsp:cNvPr id="0" name=""/>
        <dsp:cNvSpPr/>
      </dsp:nvSpPr>
      <dsp:spPr>
        <a:xfrm>
          <a:off x="1154" y="142089"/>
          <a:ext cx="2433109" cy="1155981"/>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ru-RU" sz="2000" b="1" kern="1200" dirty="0" smtClean="0"/>
            <a:t>Обучение </a:t>
          </a:r>
          <a:endParaRPr lang="ru-RU" sz="1200" b="1" kern="1200" dirty="0"/>
        </a:p>
      </dsp:txBody>
      <dsp:txXfrm>
        <a:off x="579145" y="142089"/>
        <a:ext cx="1277128" cy="1155981"/>
      </dsp:txXfrm>
    </dsp:sp>
    <dsp:sp modelId="{F8393AF1-B02A-4B06-81EF-1E1E3E8BF865}">
      <dsp:nvSpPr>
        <dsp:cNvPr id="0" name=""/>
        <dsp:cNvSpPr/>
      </dsp:nvSpPr>
      <dsp:spPr>
        <a:xfrm>
          <a:off x="2145269" y="142089"/>
          <a:ext cx="3461528" cy="1155981"/>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ru-RU" sz="2000" b="1" kern="1200" noProof="0" dirty="0" smtClean="0"/>
            <a:t>Профессиональная команда</a:t>
          </a:r>
        </a:p>
      </dsp:txBody>
      <dsp:txXfrm>
        <a:off x="2723260" y="142089"/>
        <a:ext cx="2305547" cy="1155981"/>
      </dsp:txXfrm>
    </dsp:sp>
    <dsp:sp modelId="{95E8A56C-DCEA-44D3-8690-E5DAF3A13A13}">
      <dsp:nvSpPr>
        <dsp:cNvPr id="0" name=""/>
        <dsp:cNvSpPr/>
      </dsp:nvSpPr>
      <dsp:spPr>
        <a:xfrm>
          <a:off x="5317803" y="142089"/>
          <a:ext cx="2889953" cy="1155981"/>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ru-RU" sz="2000" b="1" kern="1200" dirty="0" smtClean="0"/>
            <a:t>Качественный код</a:t>
          </a:r>
          <a:endParaRPr lang="ru-RU" sz="2000" b="1" kern="1200" dirty="0"/>
        </a:p>
      </dsp:txBody>
      <dsp:txXfrm>
        <a:off x="5895794" y="142089"/>
        <a:ext cx="1733972" cy="11559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904A8-18D9-4D38-9B41-1CBBD859D4CD}">
      <dsp:nvSpPr>
        <dsp:cNvPr id="0" name=""/>
        <dsp:cNvSpPr/>
      </dsp:nvSpPr>
      <dsp:spPr>
        <a:xfrm>
          <a:off x="1141973" y="230920"/>
          <a:ext cx="4173217" cy="1449303"/>
        </a:xfrm>
        <a:prstGeom prst="ellipse">
          <a:avLst/>
        </a:prstGeom>
        <a:solidFill>
          <a:schemeClr val="accent6">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9128F-09EC-44E6-B0B8-332AA1F9BD39}">
      <dsp:nvSpPr>
        <dsp:cNvPr id="0" name=""/>
        <dsp:cNvSpPr/>
      </dsp:nvSpPr>
      <dsp:spPr>
        <a:xfrm>
          <a:off x="2830670" y="3779772"/>
          <a:ext cx="808763" cy="517608"/>
        </a:xfrm>
        <a:prstGeom prst="downArrow">
          <a:avLst/>
        </a:prstGeom>
        <a:solidFill>
          <a:schemeClr val="accent6">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CF2A097-9987-4104-B0D1-6B944F442B9A}">
      <dsp:nvSpPr>
        <dsp:cNvPr id="0" name=""/>
        <dsp:cNvSpPr/>
      </dsp:nvSpPr>
      <dsp:spPr>
        <a:xfrm>
          <a:off x="1294020" y="4193859"/>
          <a:ext cx="3882062" cy="97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ctr" anchorCtr="0">
          <a:noAutofit/>
        </a:bodyPr>
        <a:lstStyle/>
        <a:p>
          <a:pPr lvl="0" algn="ctr" defTabSz="1511300">
            <a:lnSpc>
              <a:spcPct val="90000"/>
            </a:lnSpc>
            <a:spcBef>
              <a:spcPct val="0"/>
            </a:spcBef>
            <a:spcAft>
              <a:spcPct val="35000"/>
            </a:spcAft>
          </a:pPr>
          <a:r>
            <a:rPr lang="ru-RU" sz="3400" kern="1200" dirty="0" smtClean="0"/>
            <a:t>Код</a:t>
          </a:r>
        </a:p>
      </dsp:txBody>
      <dsp:txXfrm>
        <a:off x="1294020" y="4193859"/>
        <a:ext cx="3882062" cy="970515"/>
      </dsp:txXfrm>
    </dsp:sp>
    <dsp:sp modelId="{AD8C16D7-52C8-4B57-A0E5-63CB871302BA}">
      <dsp:nvSpPr>
        <dsp:cNvPr id="0" name=""/>
        <dsp:cNvSpPr/>
      </dsp:nvSpPr>
      <dsp:spPr>
        <a:xfrm>
          <a:off x="2544279" y="1700756"/>
          <a:ext cx="1685640" cy="1638574"/>
        </a:xfrm>
        <a:prstGeom prst="ellipse">
          <a:avLst/>
        </a:prstGeom>
        <a:solidFill>
          <a:schemeClr val="accent6">
            <a:alpha val="9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ru-RU" sz="2000" kern="1200" dirty="0" smtClean="0"/>
            <a:t>Паттерны</a:t>
          </a:r>
        </a:p>
      </dsp:txBody>
      <dsp:txXfrm>
        <a:off x="2791135" y="1940720"/>
        <a:ext cx="1191928" cy="1158646"/>
      </dsp:txXfrm>
    </dsp:sp>
    <dsp:sp modelId="{57B4C94E-93D4-47FA-A482-217340E938E8}">
      <dsp:nvSpPr>
        <dsp:cNvPr id="0" name=""/>
        <dsp:cNvSpPr/>
      </dsp:nvSpPr>
      <dsp:spPr>
        <a:xfrm>
          <a:off x="1443830" y="588017"/>
          <a:ext cx="1803164" cy="1679744"/>
        </a:xfrm>
        <a:prstGeom prst="ellipse">
          <a:avLst/>
        </a:prstGeom>
        <a:solidFill>
          <a:schemeClr val="accent6">
            <a:alpha val="90000"/>
            <a:hueOff val="0"/>
            <a:satOff val="0"/>
            <a:lumOff val="0"/>
            <a:alphaOff val="-2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ru-RU" sz="2000" kern="1200" dirty="0" smtClean="0"/>
            <a:t>Принципы</a:t>
          </a:r>
          <a:endParaRPr lang="ru-RU" sz="2000" kern="1200" dirty="0"/>
        </a:p>
      </dsp:txBody>
      <dsp:txXfrm>
        <a:off x="1707897" y="834010"/>
        <a:ext cx="1275030" cy="1187758"/>
      </dsp:txXfrm>
    </dsp:sp>
    <dsp:sp modelId="{F2E81F89-125C-490F-BCCF-449CF5A8A384}">
      <dsp:nvSpPr>
        <dsp:cNvPr id="0" name=""/>
        <dsp:cNvSpPr/>
      </dsp:nvSpPr>
      <dsp:spPr>
        <a:xfrm>
          <a:off x="3008520" y="267488"/>
          <a:ext cx="1650031" cy="1616854"/>
        </a:xfrm>
        <a:prstGeom prst="ellipse">
          <a:avLst/>
        </a:prstGeom>
        <a:solidFill>
          <a:schemeClr val="accent6">
            <a:alpha val="90000"/>
            <a:hueOff val="0"/>
            <a:satOff val="0"/>
            <a:lumOff val="0"/>
            <a:alpha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ru-RU" sz="2000" kern="1200" dirty="0" smtClean="0"/>
            <a:t>Ценности</a:t>
          </a:r>
          <a:endParaRPr lang="ru-RU" sz="2000" kern="1200" dirty="0"/>
        </a:p>
      </dsp:txBody>
      <dsp:txXfrm>
        <a:off x="3250161" y="504271"/>
        <a:ext cx="1166749" cy="1143288"/>
      </dsp:txXfrm>
    </dsp:sp>
    <dsp:sp modelId="{DAA6991C-F109-4016-8D8D-C8DD0F3296C0}">
      <dsp:nvSpPr>
        <dsp:cNvPr id="0" name=""/>
        <dsp:cNvSpPr/>
      </dsp:nvSpPr>
      <dsp:spPr>
        <a:xfrm>
          <a:off x="970515" y="52992"/>
          <a:ext cx="4529072" cy="3623258"/>
        </a:xfrm>
        <a:prstGeom prst="funnel">
          <a:avLst/>
        </a:prstGeom>
        <a:solidFill>
          <a:schemeClr val="lt1">
            <a:alpha val="40000"/>
            <a:hueOff val="0"/>
            <a:satOff val="0"/>
            <a:lumOff val="0"/>
            <a:alphaOff val="0"/>
          </a:schemeClr>
        </a:solidFill>
        <a:ln w="9525" cap="flat" cmpd="sng" algn="ctr">
          <a:solidFill>
            <a:schemeClr val="accent6">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730"/>
          </a:xfrm>
          <a:prstGeom prst="rect">
            <a:avLst/>
          </a:prstGeom>
        </p:spPr>
        <p:txBody>
          <a:bodyPr vert="horz" lIns="94339" tIns="47169" rIns="94339" bIns="47169" rtlCol="0"/>
          <a:lstStyle>
            <a:lvl1pPr algn="l">
              <a:defRPr sz="1200"/>
            </a:lvl1pPr>
          </a:lstStyle>
          <a:p>
            <a:endParaRPr lang="en-US"/>
          </a:p>
        </p:txBody>
      </p:sp>
      <p:sp>
        <p:nvSpPr>
          <p:cNvPr id="3" name="Date Placeholder 2"/>
          <p:cNvSpPr>
            <a:spLocks noGrp="1"/>
          </p:cNvSpPr>
          <p:nvPr>
            <p:ph type="dt" sz="quarter" idx="1"/>
          </p:nvPr>
        </p:nvSpPr>
        <p:spPr>
          <a:xfrm>
            <a:off x="4023092" y="0"/>
            <a:ext cx="3077739" cy="511730"/>
          </a:xfrm>
          <a:prstGeom prst="rect">
            <a:avLst/>
          </a:prstGeom>
        </p:spPr>
        <p:txBody>
          <a:bodyPr vert="horz" lIns="94339" tIns="47169" rIns="94339" bIns="47169" rtlCol="0"/>
          <a:lstStyle>
            <a:lvl1pPr algn="r">
              <a:defRPr sz="1200"/>
            </a:lvl1pPr>
          </a:lstStyle>
          <a:p>
            <a:fld id="{D83FDC75-7F73-4A4A-A77C-09AADF00E0EA}" type="datetimeFigureOut">
              <a:rPr lang="en-US" smtClean="0"/>
              <a:pPr/>
              <a:t>2/26/2011</a:t>
            </a:fld>
            <a:endParaRPr lang="en-US"/>
          </a:p>
        </p:txBody>
      </p:sp>
      <p:sp>
        <p:nvSpPr>
          <p:cNvPr id="4" name="Footer Placeholder 3"/>
          <p:cNvSpPr>
            <a:spLocks noGrp="1"/>
          </p:cNvSpPr>
          <p:nvPr>
            <p:ph type="ftr" sz="quarter" idx="2"/>
          </p:nvPr>
        </p:nvSpPr>
        <p:spPr>
          <a:xfrm>
            <a:off x="0" y="9721107"/>
            <a:ext cx="3077739" cy="511730"/>
          </a:xfrm>
          <a:prstGeom prst="rect">
            <a:avLst/>
          </a:prstGeom>
        </p:spPr>
        <p:txBody>
          <a:bodyPr vert="horz" lIns="94339" tIns="47169" rIns="94339" bIns="47169"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9721107"/>
            <a:ext cx="3077739" cy="511730"/>
          </a:xfrm>
          <a:prstGeom prst="rect">
            <a:avLst/>
          </a:prstGeom>
        </p:spPr>
        <p:txBody>
          <a:bodyPr vert="horz" lIns="94339" tIns="47169" rIns="94339" bIns="47169" rtlCol="0" anchor="b"/>
          <a:lstStyle>
            <a:lvl1pPr algn="r">
              <a:defRPr sz="1200"/>
            </a:lvl1pPr>
          </a:lstStyle>
          <a:p>
            <a:fld id="{459226BF-1F13-42D3-80DC-373E7ADD1EBC}" type="slidenum">
              <a:rPr lang="en-US" smtClean="0"/>
              <a:pPr/>
              <a:t>‹№›</a:t>
            </a:fld>
            <a:endParaRPr lang="en-US"/>
          </a:p>
        </p:txBody>
      </p:sp>
    </p:spTree>
    <p:extLst>
      <p:ext uri="{BB962C8B-B14F-4D97-AF65-F5344CB8AC3E}">
        <p14:creationId xmlns:p14="http://schemas.microsoft.com/office/powerpoint/2010/main" val="361284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730"/>
          </a:xfrm>
          <a:prstGeom prst="rect">
            <a:avLst/>
          </a:prstGeom>
        </p:spPr>
        <p:txBody>
          <a:bodyPr vert="horz" lIns="94339" tIns="47169" rIns="94339" bIns="47169" rtlCol="0"/>
          <a:lstStyle>
            <a:lvl1pPr algn="l">
              <a:defRPr sz="1200"/>
            </a:lvl1pPr>
          </a:lstStyle>
          <a:p>
            <a:endParaRPr lang="en-US"/>
          </a:p>
        </p:txBody>
      </p:sp>
      <p:sp>
        <p:nvSpPr>
          <p:cNvPr id="3" name="Date Placeholder 2"/>
          <p:cNvSpPr>
            <a:spLocks noGrp="1"/>
          </p:cNvSpPr>
          <p:nvPr>
            <p:ph type="dt" idx="1"/>
          </p:nvPr>
        </p:nvSpPr>
        <p:spPr>
          <a:xfrm>
            <a:off x="4023092" y="0"/>
            <a:ext cx="3077739" cy="511730"/>
          </a:xfrm>
          <a:prstGeom prst="rect">
            <a:avLst/>
          </a:prstGeom>
        </p:spPr>
        <p:txBody>
          <a:bodyPr vert="horz" lIns="94339" tIns="47169" rIns="94339" bIns="47169" rtlCol="0"/>
          <a:lstStyle>
            <a:lvl1pPr algn="r">
              <a:defRPr sz="1200"/>
            </a:lvl1pPr>
          </a:lstStyle>
          <a:p>
            <a:fld id="{48AEF76B-3757-4A0B-AF93-28494465C1DD}" type="datetimeFigureOut">
              <a:rPr lang="en-US" smtClean="0"/>
              <a:pPr/>
              <a:t>2/26/2011</a:t>
            </a:fld>
            <a:endParaRPr lang="en-US"/>
          </a:p>
        </p:txBody>
      </p:sp>
      <p:sp>
        <p:nvSpPr>
          <p:cNvPr id="4" name="Slide Image Placehold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4339" tIns="47169" rIns="94339" bIns="47169" rtlCol="0" anchor="ctr"/>
          <a:lstStyle/>
          <a:p>
            <a:endParaRPr lang="en-US"/>
          </a:p>
        </p:txBody>
      </p:sp>
      <p:sp>
        <p:nvSpPr>
          <p:cNvPr id="5" name="Notes Placeholder 4"/>
          <p:cNvSpPr>
            <a:spLocks noGrp="1"/>
          </p:cNvSpPr>
          <p:nvPr>
            <p:ph type="body" sz="quarter" idx="3"/>
          </p:nvPr>
        </p:nvSpPr>
        <p:spPr>
          <a:xfrm>
            <a:off x="710248" y="4861442"/>
            <a:ext cx="5681980" cy="4605576"/>
          </a:xfrm>
          <a:prstGeom prst="rect">
            <a:avLst/>
          </a:prstGeom>
        </p:spPr>
        <p:txBody>
          <a:bodyPr vert="horz" lIns="94339" tIns="47169" rIns="94339" bIns="4716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7"/>
            <a:ext cx="3077739" cy="511730"/>
          </a:xfrm>
          <a:prstGeom prst="rect">
            <a:avLst/>
          </a:prstGeom>
        </p:spPr>
        <p:txBody>
          <a:bodyPr vert="horz" lIns="94339" tIns="47169" rIns="94339" bIns="47169"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9721107"/>
            <a:ext cx="3077739" cy="511730"/>
          </a:xfrm>
          <a:prstGeom prst="rect">
            <a:avLst/>
          </a:prstGeom>
        </p:spPr>
        <p:txBody>
          <a:bodyPr vert="horz" lIns="94339" tIns="47169" rIns="94339" bIns="47169" rtlCol="0" anchor="b"/>
          <a:lstStyle>
            <a:lvl1pPr algn="r">
              <a:defRPr sz="1200"/>
            </a:lvl1pPr>
          </a:lstStyle>
          <a:p>
            <a:fld id="{75693FD4-8F83-4EF7-AC3F-0DC0388986B0}" type="slidenum">
              <a:rPr lang="en-US" smtClean="0"/>
              <a:pPr/>
              <a:t>‹№›</a:t>
            </a:fld>
            <a:endParaRPr lang="en-US"/>
          </a:p>
        </p:txBody>
      </p:sp>
    </p:spTree>
    <p:extLst>
      <p:ext uri="{BB962C8B-B14F-4D97-AF65-F5344CB8AC3E}">
        <p14:creationId xmlns:p14="http://schemas.microsoft.com/office/powerpoint/2010/main" val="36145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Technical_debt"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www.codinghorror.com/blog/archives/001230.html" TargetMode="External"/><Relationship Id="rId4" Type="http://schemas.openxmlformats.org/officeDocument/2006/relationships/hyperlink" Target="http://martinfowler.com/bliki/TechnicalDebt.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noProof="0" dirty="0" err="1" smtClean="0"/>
              <a:t>Unit-tests</a:t>
            </a:r>
            <a:r>
              <a:rPr lang="ru-RU" noProof="0" dirty="0" smtClean="0"/>
              <a:t>:</a:t>
            </a:r>
            <a:r>
              <a:rPr lang="ru-RU" baseline="0" noProof="0" dirty="0" smtClean="0"/>
              <a:t> </a:t>
            </a:r>
            <a:r>
              <a:rPr lang="ru-RU" noProof="0" dirty="0" smtClean="0"/>
              <a:t>Упрощают </a:t>
            </a:r>
            <a:r>
              <a:rPr lang="ru-RU" noProof="0" dirty="0" err="1" smtClean="0"/>
              <a:t>рефакторинг</a:t>
            </a:r>
            <a:r>
              <a:rPr lang="ru-RU" noProof="0" dirty="0" smtClean="0"/>
              <a:t>, делают его безопаснее.</a:t>
            </a:r>
            <a:r>
              <a:rPr lang="ru-RU" baseline="0" noProof="0" dirty="0" smtClean="0"/>
              <a:t> </a:t>
            </a:r>
            <a:r>
              <a:rPr lang="ru-RU" noProof="0" dirty="0" smtClean="0"/>
              <a:t>Являются показателем работоспособности, качества архитектуры</a:t>
            </a:r>
          </a:p>
          <a:p>
            <a:pPr marL="0" marR="0" lvl="1" indent="0" algn="l" defTabSz="914400" rtl="0" eaLnBrk="1" fontAlgn="auto" latinLnBrk="0" hangingPunct="1">
              <a:lnSpc>
                <a:spcPct val="100000"/>
              </a:lnSpc>
              <a:spcBef>
                <a:spcPts val="0"/>
              </a:spcBef>
              <a:spcAft>
                <a:spcPts val="0"/>
              </a:spcAft>
              <a:buClrTx/>
              <a:buSzTx/>
              <a:buFontTx/>
              <a:buNone/>
              <a:tabLst/>
              <a:defRPr/>
            </a:pPr>
            <a:endParaRPr lang="ru-RU"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ru-RU" noProof="0" dirty="0" smtClean="0"/>
              <a:t>TDD:</a:t>
            </a:r>
            <a:r>
              <a:rPr lang="ru-RU" baseline="0" noProof="0" dirty="0" smtClean="0"/>
              <a:t> </a:t>
            </a:r>
            <a:r>
              <a:rPr lang="ru-RU" noProof="0" dirty="0" smtClean="0"/>
              <a:t>Код изначально тестируемый</a:t>
            </a:r>
          </a:p>
          <a:p>
            <a:endParaRPr lang="ru-RU" noProof="0" dirty="0"/>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16</a:t>
            </a:fld>
            <a:endParaRPr lang="en-US"/>
          </a:p>
        </p:txBody>
      </p:sp>
    </p:spTree>
    <p:extLst>
      <p:ext uri="{BB962C8B-B14F-4D97-AF65-F5344CB8AC3E}">
        <p14:creationId xmlns:p14="http://schemas.microsoft.com/office/powerpoint/2010/main" val="158476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dirty="0" smtClean="0"/>
              <a:t>Я знаю что вы подумали.</a:t>
            </a:r>
            <a:r>
              <a:rPr lang="ru-RU" baseline="0" dirty="0" smtClean="0"/>
              <a:t> Это </a:t>
            </a:r>
            <a:r>
              <a:rPr lang="ru-RU" baseline="0" dirty="0" err="1" smtClean="0"/>
              <a:t>тимлид</a:t>
            </a:r>
            <a:r>
              <a:rPr lang="ru-RU" baseline="0" dirty="0" smtClean="0"/>
              <a:t> которые бьет программистов если они не сделают свою работу.</a:t>
            </a:r>
            <a:endParaRPr lang="ru-RU" dirty="0"/>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18</a:t>
            </a:fld>
            <a:endParaRPr lang="en-US"/>
          </a:p>
        </p:txBody>
      </p:sp>
    </p:spTree>
    <p:extLst>
      <p:ext uri="{BB962C8B-B14F-4D97-AF65-F5344CB8AC3E}">
        <p14:creationId xmlns:p14="http://schemas.microsoft.com/office/powerpoint/2010/main" val="3338191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sz="1200" b="1" i="0" kern="1200" dirty="0" smtClean="0">
                <a:solidFill>
                  <a:schemeClr val="tx1"/>
                </a:solidFill>
                <a:effectLst/>
                <a:latin typeface="+mn-lt"/>
                <a:ea typeface="+mn-ea"/>
                <a:cs typeface="+mn-cs"/>
              </a:rPr>
              <a:t>Технический долг</a:t>
            </a:r>
            <a:endParaRPr lang="ru-RU" sz="1200" i="0" kern="1200" dirty="0" smtClean="0">
              <a:solidFill>
                <a:schemeClr val="tx1"/>
              </a:solidFill>
              <a:effectLst/>
              <a:latin typeface="+mn-lt"/>
              <a:ea typeface="+mn-ea"/>
              <a:cs typeface="+mn-cs"/>
            </a:endParaRPr>
          </a:p>
          <a:p>
            <a:r>
              <a:rPr lang="ru-RU" sz="1200" i="0" kern="1200" dirty="0" smtClean="0">
                <a:solidFill>
                  <a:schemeClr val="tx1"/>
                </a:solidFill>
                <a:effectLst/>
                <a:latin typeface="+mn-lt"/>
                <a:ea typeface="+mn-ea"/>
                <a:cs typeface="+mn-cs"/>
              </a:rPr>
              <a:t>С вопросом важности проектирования тесно связана концепция технического долга или задолженности (</a:t>
            </a:r>
            <a:r>
              <a:rPr lang="ru-RU" sz="1200" i="0" kern="1200" dirty="0" err="1" smtClean="0">
                <a:solidFill>
                  <a:schemeClr val="tx1"/>
                </a:solidFill>
                <a:effectLst/>
                <a:latin typeface="+mn-lt"/>
                <a:ea typeface="+mn-ea"/>
                <a:cs typeface="+mn-cs"/>
                <a:hlinkClick r:id="rId3"/>
              </a:rPr>
              <a:t>Technical</a:t>
            </a:r>
            <a:r>
              <a:rPr lang="ru-RU" sz="1200" i="0" kern="1200" dirty="0" smtClean="0">
                <a:solidFill>
                  <a:schemeClr val="tx1"/>
                </a:solidFill>
                <a:effectLst/>
                <a:latin typeface="+mn-lt"/>
                <a:ea typeface="+mn-ea"/>
                <a:cs typeface="+mn-cs"/>
                <a:hlinkClick r:id="rId3"/>
              </a:rPr>
              <a:t> </a:t>
            </a:r>
            <a:r>
              <a:rPr lang="ru-RU" sz="1200" i="0" kern="1200" dirty="0" err="1" smtClean="0">
                <a:solidFill>
                  <a:schemeClr val="tx1"/>
                </a:solidFill>
                <a:effectLst/>
                <a:latin typeface="+mn-lt"/>
                <a:ea typeface="+mn-ea"/>
                <a:cs typeface="+mn-cs"/>
                <a:hlinkClick r:id="rId3"/>
              </a:rPr>
              <a:t>debt</a:t>
            </a:r>
            <a:r>
              <a:rPr lang="ru-RU" sz="1200" i="0" kern="1200" dirty="0" smtClean="0">
                <a:solidFill>
                  <a:schemeClr val="tx1"/>
                </a:solidFill>
                <a:effectLst/>
                <a:latin typeface="+mn-lt"/>
                <a:ea typeface="+mn-ea"/>
                <a:cs typeface="+mn-cs"/>
              </a:rPr>
              <a:t>). Технический долг - это очень хорошая метафора, иллюстрирующая то, что быстрая и бездумная разработка кода приводит к появлению т.н. технического долга, похожего на финансовый долг, когда мы берем кредит. Как и финансовый, технический долг (кредит) имеет свои проценты, которые накапливаются с течением времени, и которые мы постоянно вынуждены выплачивать при добавлении новой функциональности, если мы не хотим выплачивать тело этого кредита. Со временем проценты становятся настолько велики, что мы вынуждены остановить добавление функционала и выплатить часть тела нашего кредита - </a:t>
            </a:r>
            <a:r>
              <a:rPr lang="ru-RU" sz="1200" i="0" kern="1200" dirty="0" err="1" smtClean="0">
                <a:solidFill>
                  <a:schemeClr val="tx1"/>
                </a:solidFill>
                <a:effectLst/>
                <a:latin typeface="+mn-lt"/>
                <a:ea typeface="+mn-ea"/>
                <a:cs typeface="+mn-cs"/>
              </a:rPr>
              <a:t>зарефакторить</a:t>
            </a:r>
            <a:r>
              <a:rPr lang="ru-RU" sz="1200" i="0" kern="1200" dirty="0" smtClean="0">
                <a:solidFill>
                  <a:schemeClr val="tx1"/>
                </a:solidFill>
                <a:effectLst/>
                <a:latin typeface="+mn-lt"/>
                <a:ea typeface="+mn-ea"/>
                <a:cs typeface="+mn-cs"/>
              </a:rPr>
              <a:t> быстрый и кривой дизайн приложения и сделать его более качественным. Несмотря на то, что этот процесс занимает время, таким образом мы уменьшаем будущие проценты.</a:t>
            </a:r>
          </a:p>
          <a:p>
            <a:r>
              <a:rPr lang="ru-RU" sz="1200" i="0" kern="1200" dirty="0" smtClean="0">
                <a:solidFill>
                  <a:schemeClr val="tx1"/>
                </a:solidFill>
                <a:effectLst/>
                <a:latin typeface="+mn-lt"/>
                <a:ea typeface="+mn-ea"/>
                <a:cs typeface="+mn-cs"/>
              </a:rPr>
              <a:t>Также эта метафора объясняет, почему иногда приходится писать код быстро, не тратя времени на правильное проектирование. Как и с точки зрения финансов мы берем деньги в кредит/долг для более быстрого достижения поставленной цели, здесь мы это также делаем для более быстрого получения результата. Однако мораль сей басни такова, что не нужно забывать, что за подобные действия мы будем расплачиваться в дальнейшем. </a:t>
            </a:r>
            <a:br>
              <a:rPr lang="ru-RU" sz="1200" i="0" kern="1200" dirty="0" smtClean="0">
                <a:solidFill>
                  <a:schemeClr val="tx1"/>
                </a:solidFill>
                <a:effectLst/>
                <a:latin typeface="+mn-lt"/>
                <a:ea typeface="+mn-ea"/>
                <a:cs typeface="+mn-cs"/>
              </a:rPr>
            </a:br>
            <a:r>
              <a:rPr lang="ru-RU" sz="1200" i="0" kern="1200" dirty="0" smtClean="0">
                <a:solidFill>
                  <a:schemeClr val="tx1"/>
                </a:solidFill>
                <a:effectLst/>
                <a:latin typeface="+mn-lt"/>
                <a:ea typeface="+mn-ea"/>
                <a:cs typeface="+mn-cs"/>
              </a:rPr>
              <a:t>Более подробно о техническом долге можно почитать у </a:t>
            </a:r>
            <a:r>
              <a:rPr lang="ru-RU" sz="1200" i="0" kern="1200" dirty="0" err="1" smtClean="0">
                <a:solidFill>
                  <a:schemeClr val="tx1"/>
                </a:solidFill>
                <a:effectLst/>
                <a:latin typeface="+mn-lt"/>
                <a:ea typeface="+mn-ea"/>
                <a:cs typeface="+mn-cs"/>
                <a:hlinkClick r:id="rId4"/>
              </a:rPr>
              <a:t>Фаулера</a:t>
            </a:r>
            <a:r>
              <a:rPr lang="ru-RU" sz="1200" i="0" kern="1200" dirty="0" smtClean="0">
                <a:solidFill>
                  <a:schemeClr val="tx1"/>
                </a:solidFill>
                <a:effectLst/>
                <a:latin typeface="+mn-lt"/>
                <a:ea typeface="+mn-ea"/>
                <a:cs typeface="+mn-cs"/>
              </a:rPr>
              <a:t> и </a:t>
            </a:r>
            <a:r>
              <a:rPr lang="ru-RU" sz="1200" i="0" kern="1200" dirty="0" err="1" smtClean="0">
                <a:solidFill>
                  <a:schemeClr val="tx1"/>
                </a:solidFill>
                <a:effectLst/>
                <a:latin typeface="+mn-lt"/>
                <a:ea typeface="+mn-ea"/>
                <a:cs typeface="+mn-cs"/>
                <a:hlinkClick r:id="rId5"/>
              </a:rPr>
              <a:t>Jeff</a:t>
            </a:r>
            <a:r>
              <a:rPr lang="ru-RU" sz="1200" i="0" kern="1200" dirty="0" smtClean="0">
                <a:solidFill>
                  <a:schemeClr val="tx1"/>
                </a:solidFill>
                <a:effectLst/>
                <a:latin typeface="+mn-lt"/>
                <a:ea typeface="+mn-ea"/>
                <a:cs typeface="+mn-cs"/>
                <a:hlinkClick r:id="rId5"/>
              </a:rPr>
              <a:t> </a:t>
            </a:r>
            <a:r>
              <a:rPr lang="ru-RU" sz="1200" i="0" kern="1200" dirty="0" err="1" smtClean="0">
                <a:solidFill>
                  <a:schemeClr val="tx1"/>
                </a:solidFill>
                <a:effectLst/>
                <a:latin typeface="+mn-lt"/>
                <a:ea typeface="+mn-ea"/>
                <a:cs typeface="+mn-cs"/>
                <a:hlinkClick r:id="rId5"/>
              </a:rPr>
              <a:t>Atwood</a:t>
            </a:r>
            <a:r>
              <a:rPr lang="ru-RU" sz="1200" i="0" kern="1200" dirty="0" smtClean="0">
                <a:solidFill>
                  <a:schemeClr val="tx1"/>
                </a:solidFill>
                <a:effectLst/>
                <a:latin typeface="+mn-lt"/>
                <a:ea typeface="+mn-ea"/>
                <a:cs typeface="+mn-cs"/>
              </a:rPr>
              <a:t>.</a:t>
            </a:r>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19</a:t>
            </a:fld>
            <a:endParaRPr lang="en-US"/>
          </a:p>
        </p:txBody>
      </p:sp>
    </p:spTree>
    <p:extLst>
      <p:ext uri="{BB962C8B-B14F-4D97-AF65-F5344CB8AC3E}">
        <p14:creationId xmlns:p14="http://schemas.microsoft.com/office/powerpoint/2010/main" val="3911004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sz="1200" i="0" kern="1200" dirty="0" smtClean="0">
                <a:solidFill>
                  <a:schemeClr val="tx1"/>
                </a:solidFill>
                <a:effectLst/>
                <a:latin typeface="+mn-lt"/>
                <a:ea typeface="+mn-ea"/>
                <a:cs typeface="+mn-cs"/>
              </a:rPr>
              <a:t>На вершине пирамидки </a:t>
            </a:r>
            <a:r>
              <a:rPr lang="ru-RU" sz="1200" i="0" kern="1200" dirty="0" err="1" smtClean="0">
                <a:solidFill>
                  <a:schemeClr val="tx1"/>
                </a:solidFill>
                <a:effectLst/>
                <a:latin typeface="+mn-lt"/>
                <a:ea typeface="+mn-ea"/>
                <a:cs typeface="+mn-cs"/>
              </a:rPr>
              <a:t>располаются</a:t>
            </a:r>
            <a:r>
              <a:rPr lang="ru-RU" sz="1200" i="0" kern="1200" dirty="0" smtClean="0">
                <a:solidFill>
                  <a:schemeClr val="tx1"/>
                </a:solidFill>
                <a:effectLst/>
                <a:latin typeface="+mn-lt"/>
                <a:ea typeface="+mn-ea"/>
                <a:cs typeface="+mn-cs"/>
              </a:rPr>
              <a:t> наши ценности (свойства), которых мы хотим достичь. Чуть ниже располагаются принципы - в какой-то степени они описывают правила, используя которые мы можем достичь наших ценностей. Еще ниже - паттерны, как более низкоуровневые рецепты. И в самом низу - обыкновенный код.</a:t>
            </a:r>
          </a:p>
          <a:p>
            <a:r>
              <a:rPr lang="ru-RU" sz="1200" i="0" kern="1200" dirty="0" smtClean="0">
                <a:solidFill>
                  <a:schemeClr val="tx1"/>
                </a:solidFill>
                <a:effectLst/>
                <a:latin typeface="+mn-lt"/>
                <a:ea typeface="+mn-ea"/>
                <a:cs typeface="+mn-cs"/>
              </a:rPr>
              <a:t>Однако данная пирамидка совсем не обозначает, что нельзя достичь вершины, не зная те же паттерны или принципы. Очень даже можно, вот только не факт, что в полученном результате их не будет :) Да и зачем изобретать велосипед, если можно использовать наработки таких умных и известных инженеров, как Бек, Гамма, </a:t>
            </a:r>
            <a:r>
              <a:rPr lang="ru-RU" sz="1200" i="0" kern="1200" dirty="0" err="1" smtClean="0">
                <a:solidFill>
                  <a:schemeClr val="tx1"/>
                </a:solidFill>
                <a:effectLst/>
                <a:latin typeface="+mn-lt"/>
                <a:ea typeface="+mn-ea"/>
                <a:cs typeface="+mn-cs"/>
              </a:rPr>
              <a:t>Фаулер</a:t>
            </a:r>
            <a:r>
              <a:rPr lang="ru-RU" sz="1200" i="0" kern="1200" dirty="0" smtClean="0">
                <a:solidFill>
                  <a:schemeClr val="tx1"/>
                </a:solidFill>
                <a:effectLst/>
                <a:latin typeface="+mn-lt"/>
                <a:ea typeface="+mn-ea"/>
                <a:cs typeface="+mn-cs"/>
              </a:rPr>
              <a:t>, Лисков, и множество других. Понимание и разумное использование принципов и паттернов помогает достигнуть вершины быстрее и с меньшими трудозатратами.</a:t>
            </a:r>
          </a:p>
          <a:p>
            <a:endParaRPr lang="ru-RU" sz="1200" i="0" kern="1200" dirty="0" smtClean="0">
              <a:solidFill>
                <a:schemeClr val="tx1"/>
              </a:solidFill>
              <a:effectLst/>
              <a:latin typeface="+mn-lt"/>
              <a:ea typeface="+mn-ea"/>
              <a:cs typeface="+mn-cs"/>
            </a:endParaRPr>
          </a:p>
          <a:p>
            <a:r>
              <a:rPr lang="ru-RU" sz="1200" i="0" kern="1200" dirty="0" smtClean="0">
                <a:solidFill>
                  <a:schemeClr val="tx1"/>
                </a:solidFill>
                <a:effectLst/>
                <a:latin typeface="+mn-lt"/>
                <a:ea typeface="+mn-ea"/>
                <a:cs typeface="+mn-cs"/>
              </a:rPr>
              <a:t>===</a:t>
            </a:r>
          </a:p>
          <a:p>
            <a:r>
              <a:rPr lang="ru-RU" sz="1200" i="0" kern="1200" dirty="0" smtClean="0">
                <a:solidFill>
                  <a:schemeClr val="tx1"/>
                </a:solidFill>
                <a:effectLst/>
                <a:latin typeface="+mn-lt"/>
                <a:ea typeface="+mn-ea"/>
                <a:cs typeface="+mn-cs"/>
              </a:rPr>
              <a:t>Знание</a:t>
            </a:r>
            <a:r>
              <a:rPr lang="ru-RU" sz="1200" i="0" kern="1200" baseline="0" dirty="0" smtClean="0">
                <a:solidFill>
                  <a:schemeClr val="tx1"/>
                </a:solidFill>
                <a:effectLst/>
                <a:latin typeface="+mn-lt"/>
                <a:ea typeface="+mn-ea"/>
                <a:cs typeface="+mn-cs"/>
              </a:rPr>
              <a:t> ценностей, принципов и паттернов приводит к другим критериям оценки кода, а именно метрикам кода. Но сначала рассмотрим некоторые </a:t>
            </a:r>
            <a:r>
              <a:rPr lang="ru-RU" sz="1200" i="0" kern="1200" baseline="0" dirty="0" err="1" smtClean="0">
                <a:solidFill>
                  <a:schemeClr val="tx1"/>
                </a:solidFill>
                <a:effectLst/>
                <a:latin typeface="+mn-lt"/>
                <a:ea typeface="+mn-ea"/>
                <a:cs typeface="+mn-cs"/>
              </a:rPr>
              <a:t>приципы</a:t>
            </a:r>
            <a:endParaRPr lang="ru-RU" sz="1200" i="0" kern="1200" dirty="0" smtClean="0">
              <a:solidFill>
                <a:schemeClr val="tx1"/>
              </a:solidFill>
              <a:effectLst/>
              <a:latin typeface="+mn-lt"/>
              <a:ea typeface="+mn-ea"/>
              <a:cs typeface="+mn-cs"/>
            </a:endParaRPr>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20</a:t>
            </a:fld>
            <a:endParaRPr lang="en-US"/>
          </a:p>
        </p:txBody>
      </p:sp>
    </p:spTree>
    <p:extLst>
      <p:ext uri="{BB962C8B-B14F-4D97-AF65-F5344CB8AC3E}">
        <p14:creationId xmlns:p14="http://schemas.microsoft.com/office/powerpoint/2010/main" val="2593930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en-US" b="1" dirty="0" smtClean="0"/>
              <a:t>SOLID</a:t>
            </a:r>
            <a:r>
              <a:rPr lang="en-US" dirty="0" smtClean="0"/>
              <a:t>: Single</a:t>
            </a:r>
            <a:r>
              <a:rPr lang="en-US" baseline="0" dirty="0" smtClean="0"/>
              <a:t> </a:t>
            </a:r>
            <a:r>
              <a:rPr lang="en-US" baseline="0" dirty="0" err="1" smtClean="0"/>
              <a:t>resposibility</a:t>
            </a:r>
            <a:r>
              <a:rPr lang="en-US" baseline="0" dirty="0" smtClean="0"/>
              <a:t>, Open-close principle (</a:t>
            </a:r>
            <a:r>
              <a:rPr lang="ru-RU" sz="1200" kern="1200" dirty="0" smtClean="0">
                <a:solidFill>
                  <a:schemeClr val="tx1"/>
                </a:solidFill>
                <a:effectLst/>
                <a:latin typeface="+mn-lt"/>
                <a:ea typeface="+mn-ea"/>
                <a:cs typeface="+mn-cs"/>
              </a:rPr>
              <a:t>мы должны иметь возможность менять поведение системы, без изменения уже существующего кода</a:t>
            </a:r>
            <a:r>
              <a:rPr lang="en-US" baseline="0" dirty="0" smtClean="0"/>
              <a:t>), </a:t>
            </a:r>
            <a:r>
              <a:rPr lang="en-US" baseline="0" dirty="0" err="1" smtClean="0"/>
              <a:t>Liskov</a:t>
            </a:r>
            <a:r>
              <a:rPr lang="en-US" baseline="0" dirty="0" smtClean="0"/>
              <a:t> substitution, Interface segregation, Dependency injection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GRASP: </a:t>
            </a:r>
            <a:r>
              <a:rPr lang="en-US" b="0" dirty="0" smtClean="0"/>
              <a:t>Information Expert, Creator, Controller, Low Coupling, High Cohesion, Pure Fabrication, Indirection (</a:t>
            </a:r>
            <a:r>
              <a:rPr lang="uk-UA" b="0" dirty="0" err="1" smtClean="0"/>
              <a:t>посредник</a:t>
            </a:r>
            <a:r>
              <a:rPr lang="en-US" b="0" dirty="0" smtClean="0"/>
              <a:t>)</a:t>
            </a:r>
            <a:r>
              <a:rPr lang="uk-UA" b="0" dirty="0" smtClean="0"/>
              <a:t>,</a:t>
            </a:r>
            <a:r>
              <a:rPr lang="uk-UA" b="0" baseline="0" dirty="0" smtClean="0"/>
              <a:t> </a:t>
            </a:r>
            <a:r>
              <a:rPr lang="en-US" b="0" dirty="0" smtClean="0"/>
              <a:t>Protected Variations</a:t>
            </a:r>
            <a:r>
              <a:rPr lang="uk-UA" b="0" dirty="0" smtClean="0"/>
              <a:t>,</a:t>
            </a:r>
            <a:r>
              <a:rPr lang="uk-UA" b="0" baseline="0" dirty="0" smtClean="0"/>
              <a:t> </a:t>
            </a:r>
            <a:r>
              <a:rPr lang="en-US" b="0" dirty="0" smtClean="0"/>
              <a:t>Polymorphism</a:t>
            </a:r>
          </a:p>
          <a:p>
            <a:endParaRPr lang="ru-RU" b="1" dirty="0"/>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21</a:t>
            </a:fld>
            <a:endParaRPr lang="en-US"/>
          </a:p>
        </p:txBody>
      </p:sp>
    </p:spTree>
    <p:extLst>
      <p:ext uri="{BB962C8B-B14F-4D97-AF65-F5344CB8AC3E}">
        <p14:creationId xmlns:p14="http://schemas.microsoft.com/office/powerpoint/2010/main" val="904450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endParaRPr lang="ru-RU" baseline="0"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38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endParaRPr lang="ru-RU" baseline="0"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39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noProof="0" dirty="0" smtClean="0"/>
              <a:t>Итак что вы услышите в этом</a:t>
            </a:r>
            <a:r>
              <a:rPr lang="ru-RU" baseline="0" noProof="0" dirty="0" smtClean="0"/>
              <a:t> докладе. Поговорим о качестве ПО в общем и какими способами можно достичь качественного ПО. Поговорим о качественном коде в аспекте проектирования, немного остановимся в этому контексте на принципах ООП, поговорим о том что такое метрики кода и зачем они нужны, ну и в конце для примера рассмотрим </a:t>
            </a:r>
            <a:r>
              <a:rPr lang="ru-RU" baseline="0" noProof="0" dirty="0" err="1" smtClean="0"/>
              <a:t>Ndepend</a:t>
            </a:r>
            <a:r>
              <a:rPr lang="ru-RU" baseline="0" noProof="0" dirty="0" smtClean="0"/>
              <a:t> – утилиту для статического анализа код с разнообразными метриками.</a:t>
            </a:r>
            <a:endParaRPr lang="ru-RU" noProof="0" dirty="0"/>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2</a:t>
            </a:fld>
            <a:endParaRPr lang="en-US"/>
          </a:p>
        </p:txBody>
      </p:sp>
    </p:spTree>
    <p:extLst>
      <p:ext uri="{BB962C8B-B14F-4D97-AF65-F5344CB8AC3E}">
        <p14:creationId xmlns:p14="http://schemas.microsoft.com/office/powerpoint/2010/main" val="4108993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dirty="0" smtClean="0"/>
              <a:t>Почему </a:t>
            </a:r>
            <a:r>
              <a:rPr lang="ru-RU" baseline="0" dirty="0" smtClean="0"/>
              <a:t>важно выпускать качественное ПО? Суть та же что и любой другой продукт. Например, наболевшая тема, - дороги. Зачем нам хорошие дороги? Чтобы было комфортней, быстрее и приятней ездить. Так и с ПО, качественное ПО – для того чтобы с ним было приятней и проще работать и оно удовлетворяло потребностям пользователя. Но качество со стороны пользователя это только вершина айсберга, и чтобы ее достичь нужно еще уметь строить качественное ПО.</a:t>
            </a:r>
            <a:endParaRPr lang="ru-RU" dirty="0"/>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3</a:t>
            </a:fld>
            <a:endParaRPr lang="en-US"/>
          </a:p>
        </p:txBody>
      </p:sp>
    </p:spTree>
    <p:extLst>
      <p:ext uri="{BB962C8B-B14F-4D97-AF65-F5344CB8AC3E}">
        <p14:creationId xmlns:p14="http://schemas.microsoft.com/office/powerpoint/2010/main" val="52922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uk-UA" dirty="0" smtClean="0"/>
              <a:t>А </a:t>
            </a:r>
            <a:r>
              <a:rPr lang="ru-RU" dirty="0" smtClean="0"/>
              <a:t>вообще,</a:t>
            </a:r>
            <a:r>
              <a:rPr lang="ru-RU" baseline="0" dirty="0" smtClean="0"/>
              <a:t> тема качества очень </a:t>
            </a:r>
            <a:r>
              <a:rPr lang="ru-RU" baseline="0" dirty="0" err="1" smtClean="0"/>
              <a:t>холиворная</a:t>
            </a:r>
            <a:r>
              <a:rPr lang="ru-RU" baseline="0" dirty="0" smtClean="0"/>
              <a:t> тема. И наверное единственным критерием качества – это будет хороший и </a:t>
            </a:r>
            <a:r>
              <a:rPr lang="en-US" baseline="0" dirty="0" smtClean="0"/>
              <a:t>user friendly </a:t>
            </a:r>
            <a:r>
              <a:rPr lang="uk-UA" baseline="0" dirty="0" smtClean="0"/>
              <a:t>продукт в</a:t>
            </a:r>
            <a:r>
              <a:rPr lang="ru-RU" baseline="0" dirty="0" smtClean="0"/>
              <a:t>выпущенный успешно и в сроки. Но… В долгосрочной перспективе это может быть не так. Потому что </a:t>
            </a:r>
            <a:r>
              <a:rPr lang="ru-RU" baseline="0" dirty="0" err="1" smtClean="0"/>
              <a:t>запросики</a:t>
            </a:r>
            <a:r>
              <a:rPr lang="ru-RU" baseline="0" dirty="0" smtClean="0"/>
              <a:t> к ПО меняются и завтра может понадобится расширить существующую программу. А это уже может быть сложно. </a:t>
            </a:r>
          </a:p>
          <a:p>
            <a:endParaRPr lang="ru-RU" baseline="0" dirty="0" smtClean="0"/>
          </a:p>
          <a:p>
            <a:r>
              <a:rPr lang="ru-RU" baseline="0" dirty="0" smtClean="0"/>
              <a:t>Пример из опыта. Одна софтверная компания занималась разработкой своего продукта. Успешно выпустив и продав несколько версий одного из продуктов. Они пришли к тому что клиенты хотят более гибкое и настраиваемое решение. А сделать этого с существующим кодом было невозможно. Поэтому они сели все переписывать на .НЕТ с учетом будущих изменений, по сути сели писать свой </a:t>
            </a:r>
            <a:r>
              <a:rPr lang="ru-RU" baseline="0" dirty="0" err="1" smtClean="0"/>
              <a:t>фреймворк</a:t>
            </a:r>
            <a:r>
              <a:rPr lang="ru-RU" baseline="0" dirty="0" smtClean="0"/>
              <a:t>. </a:t>
            </a:r>
            <a:endParaRPr lang="ru-RU" dirty="0"/>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4</a:t>
            </a:fld>
            <a:endParaRPr lang="en-US"/>
          </a:p>
        </p:txBody>
      </p:sp>
    </p:spTree>
    <p:extLst>
      <p:ext uri="{BB962C8B-B14F-4D97-AF65-F5344CB8AC3E}">
        <p14:creationId xmlns:p14="http://schemas.microsoft.com/office/powerpoint/2010/main" val="3924496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sz="1200" i="0" kern="1200" dirty="0" smtClean="0">
                <a:solidFill>
                  <a:schemeClr val="tx1"/>
                </a:solidFill>
                <a:effectLst/>
                <a:latin typeface="+mn-lt"/>
                <a:ea typeface="+mn-ea"/>
                <a:cs typeface="+mn-cs"/>
              </a:rPr>
              <a:t>Итак</a:t>
            </a:r>
            <a:r>
              <a:rPr lang="ru-RU" sz="1200" i="0" kern="1200" dirty="0" smtClean="0">
                <a:solidFill>
                  <a:schemeClr val="tx1"/>
                </a:solidFill>
                <a:effectLst/>
                <a:latin typeface="+mn-lt"/>
                <a:ea typeface="+mn-ea"/>
                <a:cs typeface="+mn-cs"/>
              </a:rPr>
              <a:t>, </a:t>
            </a:r>
            <a:r>
              <a:rPr lang="ru-RU" sz="1200" b="1" i="0" kern="1200" dirty="0" smtClean="0">
                <a:solidFill>
                  <a:schemeClr val="tx1"/>
                </a:solidFill>
                <a:effectLst/>
                <a:latin typeface="+mn-lt"/>
                <a:ea typeface="+mn-ea"/>
                <a:cs typeface="+mn-cs"/>
              </a:rPr>
              <a:t>железный треугольник</a:t>
            </a:r>
            <a:r>
              <a:rPr lang="ru-RU" sz="1200" i="0" kern="1200" dirty="0" smtClean="0">
                <a:solidFill>
                  <a:schemeClr val="tx1"/>
                </a:solidFill>
                <a:effectLst/>
                <a:latin typeface="+mn-lt"/>
                <a:ea typeface="+mn-ea"/>
                <a:cs typeface="+mn-cs"/>
              </a:rPr>
              <a:t> (</a:t>
            </a:r>
            <a:r>
              <a:rPr lang="ru-RU" sz="1200" i="0" kern="1200" dirty="0" err="1" smtClean="0">
                <a:solidFill>
                  <a:schemeClr val="tx1"/>
                </a:solidFill>
                <a:effectLst/>
                <a:latin typeface="+mn-lt"/>
                <a:ea typeface="+mn-ea"/>
                <a:cs typeface="+mn-cs"/>
              </a:rPr>
              <a:t>iron</a:t>
            </a:r>
            <a:r>
              <a:rPr lang="ru-RU" sz="1200" i="0" kern="1200" dirty="0" smtClean="0">
                <a:solidFill>
                  <a:schemeClr val="tx1"/>
                </a:solidFill>
                <a:effectLst/>
                <a:latin typeface="+mn-lt"/>
                <a:ea typeface="+mn-ea"/>
                <a:cs typeface="+mn-cs"/>
              </a:rPr>
              <a:t> </a:t>
            </a:r>
            <a:r>
              <a:rPr lang="ru-RU" sz="1200" i="0" kern="1200" dirty="0" err="1" smtClean="0">
                <a:solidFill>
                  <a:schemeClr val="tx1"/>
                </a:solidFill>
                <a:effectLst/>
                <a:latin typeface="+mn-lt"/>
                <a:ea typeface="+mn-ea"/>
                <a:cs typeface="+mn-cs"/>
              </a:rPr>
              <a:t>triangle</a:t>
            </a:r>
            <a:r>
              <a:rPr lang="ru-RU" sz="1200" i="0" kern="1200" dirty="0" smtClean="0">
                <a:solidFill>
                  <a:schemeClr val="tx1"/>
                </a:solidFill>
                <a:effectLst/>
                <a:latin typeface="+mn-lt"/>
                <a:ea typeface="+mn-ea"/>
                <a:cs typeface="+mn-cs"/>
              </a:rPr>
              <a:t>, </a:t>
            </a:r>
            <a:r>
              <a:rPr lang="ru-RU" sz="1200" i="0" kern="1200" dirty="0" err="1" smtClean="0">
                <a:solidFill>
                  <a:schemeClr val="tx1"/>
                </a:solidFill>
                <a:effectLst/>
                <a:latin typeface="+mn-lt"/>
                <a:ea typeface="+mn-ea"/>
                <a:cs typeface="+mn-cs"/>
              </a:rPr>
              <a:t>project</a:t>
            </a:r>
            <a:r>
              <a:rPr lang="ru-RU" sz="1200" i="0" kern="1200" dirty="0" smtClean="0">
                <a:solidFill>
                  <a:schemeClr val="tx1"/>
                </a:solidFill>
                <a:effectLst/>
                <a:latin typeface="+mn-lt"/>
                <a:ea typeface="+mn-ea"/>
                <a:cs typeface="+mn-cs"/>
              </a:rPr>
              <a:t> </a:t>
            </a:r>
            <a:r>
              <a:rPr lang="ru-RU" sz="1200" i="0" kern="1200" dirty="0" err="1" smtClean="0">
                <a:solidFill>
                  <a:schemeClr val="tx1"/>
                </a:solidFill>
                <a:effectLst/>
                <a:latin typeface="+mn-lt"/>
                <a:ea typeface="+mn-ea"/>
                <a:cs typeface="+mn-cs"/>
              </a:rPr>
              <a:t>management</a:t>
            </a:r>
            <a:r>
              <a:rPr lang="ru-RU" sz="1200" i="0" kern="1200" dirty="0" smtClean="0">
                <a:solidFill>
                  <a:schemeClr val="tx1"/>
                </a:solidFill>
                <a:effectLst/>
                <a:latin typeface="+mn-lt"/>
                <a:ea typeface="+mn-ea"/>
                <a:cs typeface="+mn-cs"/>
              </a:rPr>
              <a:t> </a:t>
            </a:r>
            <a:r>
              <a:rPr lang="ru-RU" sz="1200" i="0" kern="1200" dirty="0" err="1" smtClean="0">
                <a:solidFill>
                  <a:schemeClr val="tx1"/>
                </a:solidFill>
                <a:effectLst/>
                <a:latin typeface="+mn-lt"/>
                <a:ea typeface="+mn-ea"/>
                <a:cs typeface="+mn-cs"/>
              </a:rPr>
              <a:t>triangle</a:t>
            </a:r>
            <a:r>
              <a:rPr lang="ru-RU" sz="1200" i="0" kern="1200" dirty="0" smtClean="0">
                <a:solidFill>
                  <a:schemeClr val="tx1"/>
                </a:solidFill>
                <a:effectLst/>
                <a:latin typeface="+mn-lt"/>
                <a:ea typeface="+mn-ea"/>
                <a:cs typeface="+mn-cs"/>
              </a:rPr>
              <a:t>) – это абстракция, описывающая взаимодействие основных атрибутов или характеристик проекта: объема работ, сроков и ресурсов (команды, а следовательно и бюджета). </a:t>
            </a:r>
            <a:endParaRPr lang="ru-RU" sz="1200" i="0" kern="1200" dirty="0" smtClean="0">
              <a:solidFill>
                <a:schemeClr val="tx1"/>
              </a:solidFill>
              <a:effectLst/>
              <a:latin typeface="+mn-lt"/>
              <a:ea typeface="+mn-ea"/>
              <a:cs typeface="+mn-cs"/>
            </a:endParaRPr>
          </a:p>
          <a:p>
            <a:r>
              <a:rPr lang="ru-RU" sz="1200" i="0" kern="1200" dirty="0" smtClean="0">
                <a:solidFill>
                  <a:schemeClr val="tx1"/>
                </a:solidFill>
                <a:effectLst/>
                <a:latin typeface="+mn-lt"/>
                <a:ea typeface="+mn-ea"/>
                <a:cs typeface="+mn-cs"/>
              </a:rPr>
              <a:t>Иногда </a:t>
            </a:r>
            <a:r>
              <a:rPr lang="ru-RU" sz="1200" i="0" kern="1200" dirty="0" smtClean="0">
                <a:solidFill>
                  <a:schemeClr val="tx1"/>
                </a:solidFill>
                <a:effectLst/>
                <a:latin typeface="+mn-lt"/>
                <a:ea typeface="+mn-ea"/>
                <a:cs typeface="+mn-cs"/>
              </a:rPr>
              <a:t>в центр этого треугольника кладут еще </a:t>
            </a:r>
            <a:r>
              <a:rPr lang="ru-RU" sz="1200" i="0" kern="1200" dirty="0" err="1" smtClean="0">
                <a:solidFill>
                  <a:schemeClr val="tx1"/>
                </a:solidFill>
                <a:effectLst/>
                <a:latin typeface="+mn-lt"/>
                <a:ea typeface="+mn-ea"/>
                <a:cs typeface="+mn-cs"/>
              </a:rPr>
              <a:t>Quality</a:t>
            </a:r>
            <a:r>
              <a:rPr lang="ru-RU" sz="1200" i="0" kern="1200" dirty="0" smtClean="0">
                <a:solidFill>
                  <a:schemeClr val="tx1"/>
                </a:solidFill>
                <a:effectLst/>
                <a:latin typeface="+mn-lt"/>
                <a:ea typeface="+mn-ea"/>
                <a:cs typeface="+mn-cs"/>
              </a:rPr>
              <a:t>, отмечая таким образом четвертую вершину, которая взаимосвязана с этими тремя, но мы сейчас не будем усложнять картину.</a:t>
            </a:r>
          </a:p>
          <a:p>
            <a:r>
              <a:rPr lang="ru-RU" sz="1200" i="0" kern="1200" dirty="0" smtClean="0">
                <a:solidFill>
                  <a:schemeClr val="tx1"/>
                </a:solidFill>
                <a:effectLst/>
                <a:latin typeface="+mn-lt"/>
                <a:ea typeface="+mn-ea"/>
                <a:cs typeface="+mn-cs"/>
              </a:rPr>
              <a:t>Смысл этого треугольника в том, что ограничения на объем работ (</a:t>
            </a:r>
            <a:r>
              <a:rPr lang="ru-RU" sz="1200" i="0" kern="1200" dirty="0" err="1" smtClean="0">
                <a:solidFill>
                  <a:schemeClr val="tx1"/>
                </a:solidFill>
                <a:effectLst/>
                <a:latin typeface="+mn-lt"/>
                <a:ea typeface="+mn-ea"/>
                <a:cs typeface="+mn-cs"/>
              </a:rPr>
              <a:t>scope</a:t>
            </a:r>
            <a:r>
              <a:rPr lang="ru-RU" sz="1200" i="0" kern="1200" dirty="0" smtClean="0">
                <a:solidFill>
                  <a:schemeClr val="tx1"/>
                </a:solidFill>
                <a:effectLst/>
                <a:latin typeface="+mn-lt"/>
                <a:ea typeface="+mn-ea"/>
                <a:cs typeface="+mn-cs"/>
              </a:rPr>
              <a:t>), сроки (</a:t>
            </a:r>
            <a:r>
              <a:rPr lang="ru-RU" sz="1200" i="0" kern="1200" dirty="0" err="1" smtClean="0">
                <a:solidFill>
                  <a:schemeClr val="tx1"/>
                </a:solidFill>
                <a:effectLst/>
                <a:latin typeface="+mn-lt"/>
                <a:ea typeface="+mn-ea"/>
                <a:cs typeface="+mn-cs"/>
              </a:rPr>
              <a:t>time</a:t>
            </a:r>
            <a:r>
              <a:rPr lang="ru-RU" sz="1200" i="0" kern="1200" dirty="0" smtClean="0">
                <a:solidFill>
                  <a:schemeClr val="tx1"/>
                </a:solidFill>
                <a:effectLst/>
                <a:latin typeface="+mn-lt"/>
                <a:ea typeface="+mn-ea"/>
                <a:cs typeface="+mn-cs"/>
              </a:rPr>
              <a:t>/</a:t>
            </a:r>
            <a:r>
              <a:rPr lang="ru-RU" sz="1200" i="0" kern="1200" dirty="0" err="1" smtClean="0">
                <a:solidFill>
                  <a:schemeClr val="tx1"/>
                </a:solidFill>
                <a:effectLst/>
                <a:latin typeface="+mn-lt"/>
                <a:ea typeface="+mn-ea"/>
                <a:cs typeface="+mn-cs"/>
              </a:rPr>
              <a:t>schedule</a:t>
            </a:r>
            <a:r>
              <a:rPr lang="ru-RU" sz="1200" i="0" kern="1200" dirty="0" smtClean="0">
                <a:solidFill>
                  <a:schemeClr val="tx1"/>
                </a:solidFill>
                <a:effectLst/>
                <a:latin typeface="+mn-lt"/>
                <a:ea typeface="+mn-ea"/>
                <a:cs typeface="+mn-cs"/>
              </a:rPr>
              <a:t>) и бюджет (</a:t>
            </a:r>
            <a:r>
              <a:rPr lang="ru-RU" sz="1200" i="0" kern="1200" dirty="0" err="1" smtClean="0">
                <a:solidFill>
                  <a:schemeClr val="tx1"/>
                </a:solidFill>
                <a:effectLst/>
                <a:latin typeface="+mn-lt"/>
                <a:ea typeface="+mn-ea"/>
                <a:cs typeface="+mn-cs"/>
              </a:rPr>
              <a:t>cost</a:t>
            </a:r>
            <a:r>
              <a:rPr lang="ru-RU" sz="1200" i="0" kern="1200" dirty="0" smtClean="0">
                <a:solidFill>
                  <a:schemeClr val="tx1"/>
                </a:solidFill>
                <a:effectLst/>
                <a:latin typeface="+mn-lt"/>
                <a:ea typeface="+mn-ea"/>
                <a:cs typeface="+mn-cs"/>
              </a:rPr>
              <a:t>/</a:t>
            </a:r>
            <a:r>
              <a:rPr lang="ru-RU" sz="1200" i="0" kern="1200" dirty="0" err="1" smtClean="0">
                <a:solidFill>
                  <a:schemeClr val="tx1"/>
                </a:solidFill>
                <a:effectLst/>
                <a:latin typeface="+mn-lt"/>
                <a:ea typeface="+mn-ea"/>
                <a:cs typeface="+mn-cs"/>
              </a:rPr>
              <a:t>budget</a:t>
            </a:r>
            <a:r>
              <a:rPr lang="ru-RU" sz="1200" i="0" kern="1200" dirty="0" smtClean="0">
                <a:solidFill>
                  <a:schemeClr val="tx1"/>
                </a:solidFill>
                <a:effectLst/>
                <a:latin typeface="+mn-lt"/>
                <a:ea typeface="+mn-ea"/>
                <a:cs typeface="+mn-cs"/>
              </a:rPr>
              <a:t>) должны быть разумными, и любой менеджер проекта должен уметь ими управлять. В противном случае проект рискует стать провальным.</a:t>
            </a:r>
          </a:p>
          <a:p>
            <a:r>
              <a:rPr lang="ru-RU" sz="1200" i="0" kern="1200" dirty="0" smtClean="0">
                <a:solidFill>
                  <a:schemeClr val="tx1"/>
                </a:solidFill>
                <a:effectLst/>
                <a:latin typeface="+mn-lt"/>
                <a:ea typeface="+mn-ea"/>
                <a:cs typeface="+mn-cs"/>
              </a:rPr>
              <a:t>Наверняка каждый, даже не занимающиеся непосредственного управлением проектами, сталкивались с ситуациями, когда оценка на разработку системы или ее куска превышает либо сроки, за которую необходимо сделать работу, либо бюджет, имеющийся у клиента. А может, сталкивался и с такими ситуациями, когда эта самая работа должна быть сделана в указанный срок ограниченными ресурсами (командой). Эту последнюю ситуацию как раз и называют железным треугольником, то есть треугольником, в котором все наши три вершины ограничены и зажаты, и у нас нет свободы действий ни по одной из них. И чем </a:t>
            </a:r>
            <a:r>
              <a:rPr lang="ru-RU" sz="1200" i="0" kern="1200" dirty="0" err="1" smtClean="0">
                <a:solidFill>
                  <a:schemeClr val="tx1"/>
                </a:solidFill>
                <a:effectLst/>
                <a:latin typeface="+mn-lt"/>
                <a:ea typeface="+mn-ea"/>
                <a:cs typeface="+mn-cs"/>
              </a:rPr>
              <a:t>экстремальнее</a:t>
            </a:r>
            <a:r>
              <a:rPr lang="ru-RU" sz="1200" i="0" kern="1200" dirty="0" smtClean="0">
                <a:solidFill>
                  <a:schemeClr val="tx1"/>
                </a:solidFill>
                <a:effectLst/>
                <a:latin typeface="+mn-lt"/>
                <a:ea typeface="+mn-ea"/>
                <a:cs typeface="+mn-cs"/>
              </a:rPr>
              <a:t> это “зажимание”, тем сложнее команде выполнить взятые на себя (или пообещанные кем-то сверху) обязательства.</a:t>
            </a:r>
          </a:p>
          <a:p>
            <a:r>
              <a:rPr lang="ru-RU" sz="1200" i="0" kern="1200" dirty="0" smtClean="0">
                <a:solidFill>
                  <a:schemeClr val="tx1"/>
                </a:solidFill>
                <a:effectLst/>
                <a:latin typeface="+mn-lt"/>
                <a:ea typeface="+mn-ea"/>
                <a:cs typeface="+mn-cs"/>
              </a:rPr>
              <a:t>Как же бороться с железным треугольником? Так же, как и с </a:t>
            </a:r>
            <a:r>
              <a:rPr lang="ru-RU" sz="1200" i="0" kern="1200" dirty="0" err="1" smtClean="0">
                <a:solidFill>
                  <a:schemeClr val="tx1"/>
                </a:solidFill>
                <a:effectLst/>
                <a:latin typeface="+mn-lt"/>
                <a:ea typeface="+mn-ea"/>
                <a:cs typeface="+mn-cs"/>
              </a:rPr>
              <a:t>deadlock’ами</a:t>
            </a:r>
            <a:r>
              <a:rPr lang="ru-RU" sz="1200" i="0" kern="1200" dirty="0" smtClean="0">
                <a:solidFill>
                  <a:schemeClr val="tx1"/>
                </a:solidFill>
                <a:effectLst/>
                <a:latin typeface="+mn-lt"/>
                <a:ea typeface="+mn-ea"/>
                <a:cs typeface="+mn-cs"/>
              </a:rPr>
              <a:t> – стараться не создавать предпосылок для его </a:t>
            </a:r>
            <a:r>
              <a:rPr lang="ru-RU" sz="1200" i="0" kern="1200" dirty="0" smtClean="0">
                <a:solidFill>
                  <a:schemeClr val="tx1"/>
                </a:solidFill>
                <a:effectLst/>
                <a:latin typeface="+mn-lt"/>
                <a:ea typeface="+mn-ea"/>
                <a:cs typeface="+mn-cs"/>
              </a:rPr>
              <a:t>появления.</a:t>
            </a:r>
          </a:p>
          <a:p>
            <a:endParaRPr lang="ru-RU" sz="1200" i="0" kern="1200" dirty="0" smtClean="0">
              <a:solidFill>
                <a:schemeClr val="tx1"/>
              </a:solidFill>
              <a:effectLst/>
              <a:latin typeface="+mn-lt"/>
              <a:ea typeface="+mn-ea"/>
              <a:cs typeface="+mn-cs"/>
            </a:endParaRPr>
          </a:p>
          <a:p>
            <a:r>
              <a:rPr lang="ru-RU" sz="1200" i="0" kern="1200" dirty="0" smtClean="0">
                <a:solidFill>
                  <a:schemeClr val="tx1"/>
                </a:solidFill>
                <a:effectLst/>
                <a:latin typeface="+mn-lt"/>
                <a:ea typeface="+mn-ea"/>
                <a:cs typeface="+mn-cs"/>
              </a:rPr>
              <a:t>Проще всего это сделать, когда железный треугольник начинает проявлять себя еще на стадии планирования проекта или его фазы. В этом случае у менеджера проекта есть единственная правильная стратегия: предложить клиенту выбрать две из трех вершин, которые ему наиболее важны, а третью оставить варьируемой и с ее помощью избежать проблем. Имея три вершины, имеем три варианта:</a:t>
            </a:r>
          </a:p>
          <a:p>
            <a:r>
              <a:rPr lang="ru-RU" sz="1200" i="0" kern="1200" dirty="0" smtClean="0">
                <a:solidFill>
                  <a:schemeClr val="tx1"/>
                </a:solidFill>
                <a:effectLst/>
                <a:latin typeface="+mn-lt"/>
                <a:ea typeface="+mn-ea"/>
                <a:cs typeface="+mn-cs"/>
              </a:rPr>
              <a:t>Клиент более важно иметь продукт готовым полностью (ограничен объем работы), и у есть бюджет лишь на определенную команду. В таком случае сроки выполнения работ выбираются нами (отталкиваясь от оценки, а также размера и качества команды) или вообще делаются варьируемыми, если это возможно. Здесь нужно понимать, что этот вариант возможен лишь когда у клиента ограничен месячный или квартальный бюджет, если не хватает бюджета на весь проект, то нужно искать уже пути удешевления производства: покупка или использование сторонних разработок, использование более “дешевой” рабочей силы (аутсорсинг), экономия на качестве. Варьирование сроков здесь никого не спасает. </a:t>
            </a:r>
          </a:p>
          <a:p>
            <a:r>
              <a:rPr lang="ru-RU" sz="1200" i="0" kern="1200" dirty="0" smtClean="0">
                <a:solidFill>
                  <a:schemeClr val="tx1"/>
                </a:solidFill>
                <a:effectLst/>
                <a:latin typeface="+mn-lt"/>
                <a:ea typeface="+mn-ea"/>
                <a:cs typeface="+mn-cs"/>
              </a:rPr>
              <a:t>Клиент хочет иметь продукт готовым полностью в указанные сроки. Единственный разумный (!) вариант здесь – увеличение команды. Не очень разумные варианты вроде сверхурочные работы тоже имеют право на жизнь, но их нужно использовать ОЧЕНЬ аккуратно. С увеличением команды тоже есть один нюанс: оно не всегда приводит к желаемому результату. Во-первых, новым людям нужно время на вливание в проект (если он уже идет). Во-вторых, не все задачи хорошо </a:t>
            </a:r>
            <a:r>
              <a:rPr lang="ru-RU" sz="1200" i="0" kern="1200" dirty="0" err="1" smtClean="0">
                <a:solidFill>
                  <a:schemeClr val="tx1"/>
                </a:solidFill>
                <a:effectLst/>
                <a:latin typeface="+mn-lt"/>
                <a:ea typeface="+mn-ea"/>
                <a:cs typeface="+mn-cs"/>
              </a:rPr>
              <a:t>параллелятся</a:t>
            </a:r>
            <a:r>
              <a:rPr lang="ru-RU" sz="1200" i="0" kern="1200" dirty="0" smtClean="0">
                <a:solidFill>
                  <a:schemeClr val="tx1"/>
                </a:solidFill>
                <a:effectLst/>
                <a:latin typeface="+mn-lt"/>
                <a:ea typeface="+mn-ea"/>
                <a:cs typeface="+mn-cs"/>
              </a:rPr>
              <a:t> – часто задача Б может быть сделана лишь только после завершения задачи А, поэтому добавлять людей для выполнения задачи Б нет смысла. В-третьих, большее количество людей в команде ведет к увеличению времени на их координацию и общение между собой, что увеличивает оценку объема работ и, следовательно, бюджет. То есть, опять же, клиент платит больше. Все это ведет к тому, о чем говорил еще дядюшка Брукс (перефразируя): 9 женщин не родят ребенка за 1 месяц. </a:t>
            </a:r>
          </a:p>
          <a:p>
            <a:r>
              <a:rPr lang="ru-RU" sz="1200" i="0" kern="1200" dirty="0" smtClean="0">
                <a:solidFill>
                  <a:schemeClr val="tx1"/>
                </a:solidFill>
                <a:effectLst/>
                <a:latin typeface="+mn-lt"/>
                <a:ea typeface="+mn-ea"/>
                <a:cs typeface="+mn-cs"/>
              </a:rPr>
              <a:t>Клиент хочет иметь продукт в указанные сроки, но у него нет бюджета на увеличение команды. В этом случае единственная наша возможность – это варьирование объема работы, т.е. </a:t>
            </a:r>
            <a:r>
              <a:rPr lang="ru-RU" sz="1200" i="0" kern="1200" dirty="0" err="1" smtClean="0">
                <a:solidFill>
                  <a:schemeClr val="tx1"/>
                </a:solidFill>
                <a:effectLst/>
                <a:latin typeface="+mn-lt"/>
                <a:ea typeface="+mn-ea"/>
                <a:cs typeface="+mn-cs"/>
              </a:rPr>
              <a:t>приоритезация</a:t>
            </a:r>
            <a:r>
              <a:rPr lang="ru-RU" sz="1200" i="0" kern="1200" dirty="0" smtClean="0">
                <a:solidFill>
                  <a:schemeClr val="tx1"/>
                </a:solidFill>
                <a:effectLst/>
                <a:latin typeface="+mn-lt"/>
                <a:ea typeface="+mn-ea"/>
                <a:cs typeface="+mn-cs"/>
              </a:rPr>
              <a:t> задач проекта и договор сделать лишь те, что мы успеем, с учетом приоритетов. Менее важные задачи рискуют оказаться за границами продукта к дате релиза. </a:t>
            </a:r>
          </a:p>
          <a:p>
            <a:r>
              <a:rPr lang="ru-RU" sz="1200" i="0" kern="1200" dirty="0" smtClean="0">
                <a:solidFill>
                  <a:schemeClr val="tx1"/>
                </a:solidFill>
                <a:effectLst/>
                <a:latin typeface="+mn-lt"/>
                <a:ea typeface="+mn-ea"/>
                <a:cs typeface="+mn-cs"/>
              </a:rPr>
              <a:t>Эта ситуация очень напоминает выбор спальника (да и кучи других товаров). Спальник имеет три основных атрибута для выбора, находящихся в обратной пропорциональности друг от друга: теплота, вес и стоимость. Если у вас ограничен бюджет на покупку, вы можете купить либо теплый спальник, либо легкий. Если же вы хотите и то, и другое – пожалуйста, но придется раскошелиться.</a:t>
            </a:r>
          </a:p>
          <a:p>
            <a:r>
              <a:rPr lang="ru-RU" sz="1200" i="0" kern="1200" dirty="0" smtClean="0">
                <a:solidFill>
                  <a:schemeClr val="tx1"/>
                </a:solidFill>
                <a:effectLst/>
                <a:latin typeface="+mn-lt"/>
                <a:ea typeface="+mn-ea"/>
                <a:cs typeface="+mn-cs"/>
              </a:rPr>
              <a:t>В железный треугольник можно попасть и в середине проекта. Причин может быть много: промах в оценке трудозатрат, давление со стороны руководства, в конце-концов, приход на уже идущий плохо спланированный проект. Что делать в случае, когда контракты уже подписаны?</a:t>
            </a:r>
          </a:p>
          <a:p>
            <a:r>
              <a:rPr lang="ru-RU" sz="1200" i="0" kern="1200" dirty="0" smtClean="0">
                <a:solidFill>
                  <a:schemeClr val="tx1"/>
                </a:solidFill>
                <a:effectLst/>
                <a:latin typeface="+mn-lt"/>
                <a:ea typeface="+mn-ea"/>
                <a:cs typeface="+mn-cs"/>
              </a:rPr>
              <a:t>Прежде всего, не паниковать :) Не вы первые, не вы и последние – по разной статистике в IT около 20-25% заваленных проектов, и еще около 45-50% – вышедших за рамки запланированных бюджетов, сроков, либо выпущенных не полностью готовыми (не вся функциональность либо плохое качество).</a:t>
            </a:r>
          </a:p>
          <a:p>
            <a:r>
              <a:rPr lang="ru-RU" sz="1200" i="0" kern="1200" dirty="0" smtClean="0">
                <a:solidFill>
                  <a:schemeClr val="tx1"/>
                </a:solidFill>
                <a:effectLst/>
                <a:latin typeface="+mn-lt"/>
                <a:ea typeface="+mn-ea"/>
                <a:cs typeface="+mn-cs"/>
              </a:rPr>
              <a:t>А вот дальше нужно сесть и хорошо подумать, причем желательно вместе с вашим клиентом. Возможно, вы сможете найти компромисс и освободить одну из вершин, а даже если и нет – клиенту лучше быть в курсе происходящего как можно раньше, а не за неделю перед релизом, чтобы успеть подстелить соломку, где это возможно. Оптимизация процесса работы и коммуникаций, более строгий контроль за выполнением работ, строгий </a:t>
            </a:r>
            <a:r>
              <a:rPr lang="ru-RU" sz="1200" i="0" kern="1200" dirty="0" err="1" smtClean="0">
                <a:solidFill>
                  <a:schemeClr val="tx1"/>
                </a:solidFill>
                <a:effectLst/>
                <a:latin typeface="+mn-lt"/>
                <a:ea typeface="+mn-ea"/>
                <a:cs typeface="+mn-cs"/>
              </a:rPr>
              <a:t>change</a:t>
            </a:r>
            <a:r>
              <a:rPr lang="ru-RU" sz="1200" i="0" kern="1200" dirty="0" smtClean="0">
                <a:solidFill>
                  <a:schemeClr val="tx1"/>
                </a:solidFill>
                <a:effectLst/>
                <a:latin typeface="+mn-lt"/>
                <a:ea typeface="+mn-ea"/>
                <a:cs typeface="+mn-cs"/>
              </a:rPr>
              <a:t> </a:t>
            </a:r>
            <a:r>
              <a:rPr lang="ru-RU" sz="1200" i="0" kern="1200" dirty="0" err="1" smtClean="0">
                <a:solidFill>
                  <a:schemeClr val="tx1"/>
                </a:solidFill>
                <a:effectLst/>
                <a:latin typeface="+mn-lt"/>
                <a:ea typeface="+mn-ea"/>
                <a:cs typeface="+mn-cs"/>
              </a:rPr>
              <a:t>requests</a:t>
            </a:r>
            <a:r>
              <a:rPr lang="ru-RU" sz="1200" i="0" kern="1200" dirty="0" smtClean="0">
                <a:solidFill>
                  <a:schemeClr val="tx1"/>
                </a:solidFill>
                <a:effectLst/>
                <a:latin typeface="+mn-lt"/>
                <a:ea typeface="+mn-ea"/>
                <a:cs typeface="+mn-cs"/>
              </a:rPr>
              <a:t> </a:t>
            </a:r>
            <a:r>
              <a:rPr lang="ru-RU" sz="1200" i="0" kern="1200" dirty="0" err="1" smtClean="0">
                <a:solidFill>
                  <a:schemeClr val="tx1"/>
                </a:solidFill>
                <a:effectLst/>
                <a:latin typeface="+mn-lt"/>
                <a:ea typeface="+mn-ea"/>
                <a:cs typeface="+mn-cs"/>
              </a:rPr>
              <a:t>management</a:t>
            </a:r>
            <a:r>
              <a:rPr lang="ru-RU" sz="1200" i="0" kern="1200" dirty="0" smtClean="0">
                <a:solidFill>
                  <a:schemeClr val="tx1"/>
                </a:solidFill>
                <a:effectLst/>
                <a:latin typeface="+mn-lt"/>
                <a:ea typeface="+mn-ea"/>
                <a:cs typeface="+mn-cs"/>
              </a:rPr>
              <a:t>, оплаченные сверхурочные, дополнительная мотивация сотрудников премиальными – все это может помочь не потерять лицо в глазах клиентов и избежать штрафов за срывы сроков. Но все-таки наилучшая рекомендация для менеджера проекта – постоянно держать в голове этот самый треугольник и отталкиваться от него, дабы свести возможность срабатывания этого риска к минимуму. </a:t>
            </a:r>
            <a:endParaRPr lang="ru-RU" sz="1200" i="0" kern="1200" dirty="0">
              <a:solidFill>
                <a:schemeClr val="tx1"/>
              </a:solidFill>
              <a:effectLst/>
              <a:latin typeface="+mn-lt"/>
              <a:ea typeface="+mn-ea"/>
              <a:cs typeface="+mn-cs"/>
            </a:endParaRPr>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5</a:t>
            </a:fld>
            <a:endParaRPr lang="en-US"/>
          </a:p>
        </p:txBody>
      </p:sp>
    </p:spTree>
    <p:extLst>
      <p:ext uri="{BB962C8B-B14F-4D97-AF65-F5344CB8AC3E}">
        <p14:creationId xmlns:p14="http://schemas.microsoft.com/office/powerpoint/2010/main" val="2679772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dirty="0" smtClean="0"/>
              <a:t>Про треугольник рас</a:t>
            </a:r>
            <a:endParaRPr lang="ru-RU" dirty="0"/>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6</a:t>
            </a:fld>
            <a:endParaRPr lang="en-US"/>
          </a:p>
        </p:txBody>
      </p:sp>
    </p:spTree>
    <p:extLst>
      <p:ext uri="{BB962C8B-B14F-4D97-AF65-F5344CB8AC3E}">
        <p14:creationId xmlns:p14="http://schemas.microsoft.com/office/powerpoint/2010/main" val="2067861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sz="1200" i="0" kern="1200" dirty="0" smtClean="0">
                <a:solidFill>
                  <a:schemeClr val="tx1"/>
                </a:solidFill>
                <a:effectLst/>
                <a:latin typeface="+mn-lt"/>
                <a:ea typeface="+mn-ea"/>
                <a:cs typeface="+mn-cs"/>
              </a:rPr>
              <a:t>Конечно, это не все полезные свойства, которыми может обладать код, но мы пока остановимся на этих. Эти свойства без преувеличения можно назвать ценностями кода, потому что код, ими обладающий, является по-настоящему ценным :)</a:t>
            </a:r>
          </a:p>
          <a:p>
            <a:r>
              <a:rPr lang="ru-RU" sz="1200" i="1" kern="1200" dirty="0" smtClean="0">
                <a:solidFill>
                  <a:schemeClr val="tx1"/>
                </a:solidFill>
                <a:effectLst/>
                <a:latin typeface="+mn-lt"/>
                <a:ea typeface="+mn-ea"/>
                <a:cs typeface="+mn-cs"/>
              </a:rPr>
              <a:t>Примечание. Однако, стоит заметить, что некоторые ценности противоречат друг другу. Например, расширяемый код, как правило, более сложен в написании и, соответственно, понимании. Сложно написать код, который бы обладал всеми вышеперечисленными свойствами в полной мере, поэтому здесь всегда приходится идти на компромисс в зависимости от дополнительных требований конкретного приложения и, следовательно, его приоритетов.</a:t>
            </a:r>
            <a:endParaRPr lang="ru-RU" sz="1200" i="0" kern="1200" dirty="0" smtClean="0">
              <a:solidFill>
                <a:schemeClr val="tx1"/>
              </a:solidFill>
              <a:effectLst/>
              <a:latin typeface="+mn-lt"/>
              <a:ea typeface="+mn-ea"/>
              <a:cs typeface="+mn-cs"/>
            </a:endParaRPr>
          </a:p>
          <a:p>
            <a:r>
              <a:rPr lang="ru-RU" sz="1200" i="0" kern="1200" dirty="0" smtClean="0">
                <a:solidFill>
                  <a:schemeClr val="tx1"/>
                </a:solidFill>
                <a:effectLst/>
                <a:latin typeface="+mn-lt"/>
                <a:ea typeface="+mn-ea"/>
                <a:cs typeface="+mn-cs"/>
              </a:rPr>
              <a:t>Итак, теперь мы лучше понимаем, что означают абстрактные слова "хороший код", "правильный код" и т.д. Это код, который обладает полезными внутренними качествами (ценностями).</a:t>
            </a:r>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8</a:t>
            </a:fld>
            <a:endParaRPr lang="en-US"/>
          </a:p>
        </p:txBody>
      </p:sp>
    </p:spTree>
    <p:extLst>
      <p:ext uri="{BB962C8B-B14F-4D97-AF65-F5344CB8AC3E}">
        <p14:creationId xmlns:p14="http://schemas.microsoft.com/office/powerpoint/2010/main" val="233652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dirty="0" smtClean="0"/>
              <a:t>Пример: количество и длительность митингов в день, </a:t>
            </a:r>
            <a:r>
              <a:rPr lang="ru-RU" dirty="0" err="1" smtClean="0"/>
              <a:t>фейковые</a:t>
            </a:r>
            <a:r>
              <a:rPr lang="ru-RU" dirty="0" smtClean="0"/>
              <a:t> отчеты, отсутствие коммуникаций. Лучше иметь хоть какую-то</a:t>
            </a:r>
            <a:r>
              <a:rPr lang="ru-RU" baseline="0" dirty="0" smtClean="0"/>
              <a:t> задекларированную методологию на проекте чем никакую. Методологии есть </a:t>
            </a:r>
            <a:r>
              <a:rPr lang="ru-RU" baseline="0" dirty="0" smtClean="0"/>
              <a:t>разные</a:t>
            </a:r>
            <a:r>
              <a:rPr lang="en-US" baseline="0" dirty="0" smtClean="0"/>
              <a:t>. </a:t>
            </a:r>
            <a:r>
              <a:rPr lang="uk-UA" baseline="0" dirty="0" err="1" smtClean="0"/>
              <a:t>Например</a:t>
            </a:r>
            <a:r>
              <a:rPr lang="uk-UA" baseline="0" dirty="0" smtClean="0"/>
              <a:t> почти все </a:t>
            </a:r>
            <a:r>
              <a:rPr lang="uk-UA" baseline="0" dirty="0" err="1" smtClean="0"/>
              <a:t>итеративн</a:t>
            </a:r>
            <a:r>
              <a:rPr lang="ru-RU" baseline="0" dirty="0" err="1" smtClean="0"/>
              <a:t>ые</a:t>
            </a:r>
            <a:r>
              <a:rPr lang="ru-RU" baseline="0" dirty="0" smtClean="0"/>
              <a:t> методологии разработки ставят перед собой задачу выпускать качественный и </a:t>
            </a:r>
            <a:r>
              <a:rPr lang="ru-RU" baseline="0" dirty="0" err="1" smtClean="0"/>
              <a:t>оттестированый</a:t>
            </a:r>
            <a:r>
              <a:rPr lang="ru-RU" baseline="0" dirty="0" smtClean="0"/>
              <a:t> продукт в конце каждой итерации</a:t>
            </a:r>
            <a:endParaRPr lang="ru-RU" dirty="0"/>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13</a:t>
            </a:fld>
            <a:endParaRPr lang="en-US"/>
          </a:p>
        </p:txBody>
      </p:sp>
    </p:spTree>
    <p:extLst>
      <p:ext uri="{BB962C8B-B14F-4D97-AF65-F5344CB8AC3E}">
        <p14:creationId xmlns:p14="http://schemas.microsoft.com/office/powerpoint/2010/main" val="3833121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ru-RU" dirty="0" smtClean="0"/>
              <a:t>Почему я выделил </a:t>
            </a:r>
            <a:r>
              <a:rPr lang="en-US" dirty="0" smtClean="0"/>
              <a:t>XP?</a:t>
            </a:r>
            <a:r>
              <a:rPr lang="en-US" baseline="0" dirty="0" smtClean="0"/>
              <a:t> </a:t>
            </a:r>
            <a:r>
              <a:rPr lang="uk-UA" baseline="0" dirty="0" smtClean="0"/>
              <a:t>Потому там </a:t>
            </a:r>
            <a:r>
              <a:rPr lang="uk-UA" baseline="0" dirty="0" err="1" smtClean="0"/>
              <a:t>есть</a:t>
            </a:r>
            <a:r>
              <a:rPr lang="uk-UA" baseline="0" dirty="0" smtClean="0"/>
              <a:t> </a:t>
            </a:r>
            <a:r>
              <a:rPr lang="uk-UA" baseline="0" dirty="0" err="1" smtClean="0"/>
              <a:t>такая</a:t>
            </a:r>
            <a:r>
              <a:rPr lang="uk-UA" baseline="0" dirty="0" smtClean="0"/>
              <a:t> штука </a:t>
            </a:r>
            <a:r>
              <a:rPr lang="uk-UA" baseline="0" dirty="0" err="1" smtClean="0"/>
              <a:t>как</a:t>
            </a:r>
            <a:r>
              <a:rPr lang="uk-UA" baseline="0" dirty="0" smtClean="0"/>
              <a:t> </a:t>
            </a:r>
            <a:r>
              <a:rPr lang="uk-UA" baseline="0" dirty="0" err="1" smtClean="0"/>
              <a:t>парное</a:t>
            </a:r>
            <a:r>
              <a:rPr lang="uk-UA" baseline="0" dirty="0" smtClean="0"/>
              <a:t> </a:t>
            </a:r>
            <a:r>
              <a:rPr lang="uk-UA" baseline="0" dirty="0" err="1" smtClean="0"/>
              <a:t>программирование</a:t>
            </a:r>
            <a:endParaRPr lang="uk-UA" baseline="0" dirty="0" smtClean="0"/>
          </a:p>
          <a:p>
            <a:r>
              <a:rPr lang="uk-UA" baseline="0" dirty="0" err="1" smtClean="0"/>
              <a:t>Активити</a:t>
            </a:r>
            <a:r>
              <a:rPr lang="uk-UA" baseline="0" dirty="0" smtClean="0"/>
              <a:t> в </a:t>
            </a:r>
            <a:r>
              <a:rPr lang="en-US" baseline="0" dirty="0" smtClean="0"/>
              <a:t>XP: coding, testing, listening, designing</a:t>
            </a:r>
            <a:endParaRPr lang="ru-RU" dirty="0"/>
          </a:p>
        </p:txBody>
      </p:sp>
      <p:sp>
        <p:nvSpPr>
          <p:cNvPr id="4" name="Місце для номера слайда 3"/>
          <p:cNvSpPr>
            <a:spLocks noGrp="1"/>
          </p:cNvSpPr>
          <p:nvPr>
            <p:ph type="sldNum" sz="quarter" idx="10"/>
          </p:nvPr>
        </p:nvSpPr>
        <p:spPr/>
        <p:txBody>
          <a:bodyPr/>
          <a:lstStyle/>
          <a:p>
            <a:fld id="{75693FD4-8F83-4EF7-AC3F-0DC0388986B0}" type="slidenum">
              <a:rPr lang="en-US" smtClean="0"/>
              <a:pPr/>
              <a:t>14</a:t>
            </a:fld>
            <a:endParaRPr lang="en-US"/>
          </a:p>
        </p:txBody>
      </p:sp>
    </p:spTree>
    <p:extLst>
      <p:ext uri="{BB962C8B-B14F-4D97-AF65-F5344CB8AC3E}">
        <p14:creationId xmlns:p14="http://schemas.microsoft.com/office/powerpoint/2010/main" val="1899222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descr="title_grid.jpg"/>
          <p:cNvPicPr>
            <a:picLocks noChangeAspect="1"/>
          </p:cNvPicPr>
          <p:nvPr userDrawn="1"/>
        </p:nvPicPr>
        <p:blipFill rotWithShape="1">
          <a:blip r:embed="rId2"/>
          <a:srcRect r="17636" b="16978"/>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2/26/2011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a:p>
        </p:txBody>
      </p:sp>
      <p:pic>
        <p:nvPicPr>
          <p:cNvPr id="7" name="Picture 6" descr="Wave.png"/>
          <p:cNvPicPr>
            <a:picLocks noChangeAspect="1"/>
          </p:cNvPicPr>
          <p:nvPr userDrawn="1"/>
        </p:nvPicPr>
        <p:blipFill rotWithShape="1">
          <a:blip r:embed="rId3"/>
          <a:srcRect l="7756" t="10155" b="5022"/>
          <a:stretch/>
        </p:blipFill>
        <p:spPr>
          <a:xfrm>
            <a:off x="-116113" y="1251"/>
            <a:ext cx="3837731"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2/26/2011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2400" y="-109183"/>
            <a:ext cx="818707" cy="7083189"/>
          </a:xfrm>
          <a:prstGeom prst="rect">
            <a:avLst/>
          </a:prstGeom>
        </p:spPr>
      </p:pic>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2/26/2011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2400" y="-109183"/>
            <a:ext cx="818707" cy="7083189"/>
          </a:xfrm>
          <a:prstGeom prst="rect">
            <a:avLst/>
          </a:prstGeom>
        </p:spPr>
      </p:pic>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22073"/>
      </p:ext>
    </p:extLst>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descr="title_grid.jpg"/>
          <p:cNvPicPr>
            <a:picLocks noChangeAspect="1"/>
          </p:cNvPicPr>
          <p:nvPr userDrawn="1"/>
        </p:nvPicPr>
        <p:blipFill rotWithShape="1">
          <a:blip r:embed="rId2"/>
          <a:srcRect r="17636" b="16978"/>
          <a:stretch/>
        </p:blipFill>
        <p:spPr>
          <a:xfrm>
            <a:off x="43543" y="0"/>
            <a:ext cx="9100457" cy="6879771"/>
          </a:xfrm>
          <a:prstGeom prst="rect">
            <a:avLst/>
          </a:prstGeom>
        </p:spPr>
      </p:pic>
      <p:pic>
        <p:nvPicPr>
          <p:cNvPr id="8" name="Picture 7" descr="Wave.png"/>
          <p:cNvPicPr>
            <a:picLocks noChangeAspect="1"/>
          </p:cNvPicPr>
          <p:nvPr userDrawn="1"/>
        </p:nvPicPr>
        <p:blipFill rotWithShape="1">
          <a:blip r:embed="rId3"/>
          <a:srcRect l="32642" t="13789" b="18380"/>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2/26/2011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04800"/>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838200" y="1524000"/>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2/26/2011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52400" y="-109183"/>
            <a:ext cx="818707" cy="7083189"/>
          </a:xfrm>
          <a:prstGeom prst="rect">
            <a:avLst/>
          </a:prstGeom>
        </p:spPr>
      </p:pic>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2/26/2011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2400" y="-109183"/>
            <a:ext cx="818707" cy="7083189"/>
          </a:xfrm>
          <a:prstGeom prst="rect">
            <a:avLst/>
          </a:prstGeom>
        </p:spPr>
      </p:pic>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2/26/2011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2400" y="-109183"/>
            <a:ext cx="818707" cy="7083189"/>
          </a:xfrm>
          <a:prstGeom prst="rect">
            <a:avLst/>
          </a:prstGeom>
        </p:spPr>
      </p:pic>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2/26/2011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2400" y="-109183"/>
            <a:ext cx="818707" cy="7083189"/>
          </a:xfrm>
          <a:prstGeom prst="rect">
            <a:avLst/>
          </a:prstGeom>
        </p:spPr>
      </p:pic>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2/26/2011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2400" y="-109183"/>
            <a:ext cx="818707" cy="7083189"/>
          </a:xfrm>
          <a:prstGeom prst="rect">
            <a:avLst/>
          </a:prstGeom>
        </p:spPr>
      </p:pic>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2/26/2011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2400" y="-109183"/>
            <a:ext cx="818707" cy="7083189"/>
          </a:xfrm>
          <a:prstGeom prst="rect">
            <a:avLst/>
          </a:prstGeom>
        </p:spPr>
      </p:pic>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2/26/2011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2400" y="-109183"/>
            <a:ext cx="818707" cy="7083189"/>
          </a:xfrm>
          <a:prstGeom prst="rect">
            <a:avLst/>
          </a:prstGeom>
        </p:spPr>
      </p:pic>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title_grid.jpg"/>
          <p:cNvPicPr>
            <a:picLocks noChangeAspect="1"/>
          </p:cNvPicPr>
          <p:nvPr/>
        </p:nvPicPr>
        <p:blipFill rotWithShape="1">
          <a:blip r:embed="rId14"/>
          <a:srcRect r="17636" b="16978"/>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2/26/2011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hyperlink" Target="http://msug.vn.ua/"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bmp"/><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bmp"/></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msug.vn.ua/Posts/Details/4221"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www.ndepend.com/GettingStarted.aspx" TargetMode="External"/><Relationship Id="rId3" Type="http://schemas.openxmlformats.org/officeDocument/2006/relationships/slideLayout" Target="../slideLayouts/slideLayout3.xml"/><Relationship Id="rId7" Type="http://schemas.openxmlformats.org/officeDocument/2006/relationships/hyperlink" Target="http://www.ndepend.com/" TargetMode="External"/><Relationship Id="rId12" Type="http://schemas.openxmlformats.org/officeDocument/2006/relationships/hyperlink" Target="http://blog.byndyu.ru/" TargetMode="Externa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msug.vn.ua/Posts/Details/4221" TargetMode="External"/><Relationship Id="rId11" Type="http://schemas.openxmlformats.org/officeDocument/2006/relationships/hyperlink" Target="http://merle-amber.blogspot.com/" TargetMode="External"/><Relationship Id="rId5" Type="http://schemas.openxmlformats.org/officeDocument/2006/relationships/hyperlink" Target="http://msug.vn.ua/Posts/Details/4199" TargetMode="External"/><Relationship Id="rId10" Type="http://schemas.openxmlformats.org/officeDocument/2006/relationships/hyperlink" Target="http://ndepend.com/Metrics.aspx" TargetMode="External"/><Relationship Id="rId4" Type="http://schemas.openxmlformats.org/officeDocument/2006/relationships/notesSlide" Target="../notesSlides/notesSlide15.xml"/><Relationship Id="rId9" Type="http://schemas.openxmlformats.org/officeDocument/2006/relationships/hyperlink" Target="http://www.hanselman.com/blog/content/binary/NDepend%20metrics%20placemats%201.1.pdf"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intuit.ru/department/se/msd/4/3.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1691680" y="2286000"/>
            <a:ext cx="7079344" cy="1470025"/>
          </a:xfrm>
        </p:spPr>
        <p:txBody>
          <a:bodyPr>
            <a:normAutofit/>
          </a:bodyPr>
          <a:lstStyle/>
          <a:p>
            <a:r>
              <a:rPr lang="uk-UA" sz="4000" dirty="0" err="1" smtClean="0">
                <a:solidFill>
                  <a:schemeClr val="accent6">
                    <a:lumMod val="75000"/>
                  </a:schemeClr>
                </a:solidFill>
              </a:rPr>
              <a:t>Качество</a:t>
            </a:r>
            <a:r>
              <a:rPr lang="uk-UA" sz="4000" dirty="0" smtClean="0">
                <a:solidFill>
                  <a:schemeClr val="accent6">
                    <a:lumMod val="75000"/>
                  </a:schemeClr>
                </a:solidFill>
              </a:rPr>
              <a:t> код.</a:t>
            </a:r>
            <a:r>
              <a:rPr lang="en-US" sz="4000" dirty="0" smtClean="0">
                <a:solidFill>
                  <a:schemeClr val="accent6">
                    <a:lumMod val="75000"/>
                  </a:schemeClr>
                </a:solidFill>
              </a:rPr>
              <a:t> </a:t>
            </a:r>
            <a:br>
              <a:rPr lang="en-US" sz="4000" dirty="0" smtClean="0">
                <a:solidFill>
                  <a:schemeClr val="accent6">
                    <a:lumMod val="75000"/>
                  </a:schemeClr>
                </a:solidFill>
              </a:rPr>
            </a:br>
            <a:r>
              <a:rPr lang="uk-UA" sz="4000" dirty="0" err="1" smtClean="0">
                <a:solidFill>
                  <a:schemeClr val="accent6">
                    <a:lumMod val="75000"/>
                  </a:schemeClr>
                </a:solidFill>
              </a:rPr>
              <a:t>Анализ</a:t>
            </a:r>
            <a:r>
              <a:rPr lang="uk-UA" sz="4000" dirty="0" smtClean="0">
                <a:solidFill>
                  <a:schemeClr val="accent6">
                    <a:lumMod val="75000"/>
                  </a:schemeClr>
                </a:solidFill>
              </a:rPr>
              <a:t> </a:t>
            </a:r>
            <a:r>
              <a:rPr lang="uk-UA" sz="4000" dirty="0" err="1" smtClean="0">
                <a:solidFill>
                  <a:schemeClr val="accent6">
                    <a:lumMod val="75000"/>
                  </a:schemeClr>
                </a:solidFill>
              </a:rPr>
              <a:t>кода</a:t>
            </a:r>
            <a:r>
              <a:rPr lang="uk-UA" sz="4000" dirty="0" smtClean="0">
                <a:solidFill>
                  <a:schemeClr val="accent6">
                    <a:lumMod val="75000"/>
                  </a:schemeClr>
                </a:solidFill>
              </a:rPr>
              <a:t> с </a:t>
            </a:r>
            <a:r>
              <a:rPr lang="en-US" sz="4000" dirty="0" err="1" smtClean="0">
                <a:solidFill>
                  <a:schemeClr val="accent6">
                    <a:lumMod val="75000"/>
                  </a:schemeClr>
                </a:solidFill>
              </a:rPr>
              <a:t>NDepend</a:t>
            </a:r>
            <a:endParaRPr lang="en-US" sz="4000" dirty="0">
              <a:solidFill>
                <a:schemeClr val="accent6">
                  <a:lumMod val="75000"/>
                </a:schemeClr>
              </a:solidFill>
            </a:endParaRPr>
          </a:p>
        </p:txBody>
      </p:sp>
      <p:pic>
        <p:nvPicPr>
          <p:cNvPr id="1026" name="Picture 2" descr="Microsoft User Group Винница">
            <a:hlinkClick r:id="rId5" tooltip="Microsoft User Group Винница"/>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1489" y="489991"/>
            <a:ext cx="2466975" cy="1066801"/>
          </a:xfrm>
          <a:prstGeom prst="rect">
            <a:avLst/>
          </a:prstGeom>
          <a:noFill/>
          <a:extLst>
            <a:ext uri="{909E8E84-426E-40DD-AFC4-6F175D3DCCD1}">
              <a14:hiddenFill xmlns:a14="http://schemas.microsoft.com/office/drawing/2010/main">
                <a:solidFill>
                  <a:srgbClr val="FFFFFF"/>
                </a:solidFill>
              </a14:hiddenFill>
            </a:ext>
          </a:extLst>
        </p:spPr>
      </p:pic>
      <p:sp>
        <p:nvSpPr>
          <p:cNvPr id="5" name="Підзаголовок 4"/>
          <p:cNvSpPr>
            <a:spLocks noGrp="1"/>
          </p:cNvSpPr>
          <p:nvPr>
            <p:ph type="subTitle" idx="1"/>
          </p:nvPr>
        </p:nvSpPr>
        <p:spPr/>
        <p:txBody>
          <a:bodyPr/>
          <a:lstStyle/>
          <a:p>
            <a:endParaRPr lang="ru-RU"/>
          </a:p>
        </p:txBody>
      </p:sp>
    </p:spTree>
    <p:custDataLst>
      <p:tags r:id="rId1"/>
    </p:custDataLst>
    <p:extLst>
      <p:ext uri="{BB962C8B-B14F-4D97-AF65-F5344CB8AC3E}">
        <p14:creationId xmlns:p14="http://schemas.microsoft.com/office/powerpoint/2010/main" val="1576166738"/>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err="1" smtClean="0"/>
              <a:t>Какие</a:t>
            </a:r>
            <a:r>
              <a:rPr lang="uk-UA" dirty="0" smtClean="0"/>
              <a:t> </a:t>
            </a:r>
            <a:r>
              <a:rPr lang="uk-UA" dirty="0" err="1" smtClean="0"/>
              <a:t>есть</a:t>
            </a:r>
            <a:r>
              <a:rPr lang="uk-UA" dirty="0" smtClean="0"/>
              <a:t> </a:t>
            </a:r>
            <a:r>
              <a:rPr lang="uk-UA" dirty="0" err="1" smtClean="0"/>
              <a:t>способ</a:t>
            </a:r>
            <a:r>
              <a:rPr lang="ru-RU" dirty="0" smtClean="0"/>
              <a:t>ы?</a:t>
            </a:r>
            <a:endParaRPr lang="ru-RU" dirty="0"/>
          </a:p>
        </p:txBody>
      </p:sp>
      <p:sp>
        <p:nvSpPr>
          <p:cNvPr id="3" name="Місце для вмісту 2"/>
          <p:cNvSpPr>
            <a:spLocks noGrp="1"/>
          </p:cNvSpPr>
          <p:nvPr>
            <p:ph idx="1"/>
          </p:nvPr>
        </p:nvSpPr>
        <p:spPr>
          <a:xfrm>
            <a:off x="838200" y="1524000"/>
            <a:ext cx="8077200" cy="4713312"/>
          </a:xfrm>
        </p:spPr>
        <p:txBody>
          <a:bodyPr>
            <a:normAutofit fontScale="77500" lnSpcReduction="20000"/>
          </a:bodyPr>
          <a:lstStyle/>
          <a:p>
            <a:r>
              <a:rPr lang="ru-RU" b="1" dirty="0" smtClean="0"/>
              <a:t>Внешние</a:t>
            </a:r>
            <a:r>
              <a:rPr lang="ru-RU" dirty="0" smtClean="0"/>
              <a:t> – программистские практики</a:t>
            </a:r>
            <a:endParaRPr lang="en-US" dirty="0" smtClean="0"/>
          </a:p>
          <a:p>
            <a:endParaRPr lang="ru-RU" dirty="0" smtClean="0"/>
          </a:p>
          <a:p>
            <a:pPr lvl="1"/>
            <a:r>
              <a:rPr lang="ru-RU" dirty="0" smtClean="0"/>
              <a:t>Парное программирование</a:t>
            </a:r>
          </a:p>
          <a:p>
            <a:pPr lvl="1"/>
            <a:r>
              <a:rPr lang="ru-RU" dirty="0" smtClean="0"/>
              <a:t>Статический анализ кода</a:t>
            </a:r>
          </a:p>
          <a:p>
            <a:pPr lvl="1"/>
            <a:r>
              <a:rPr lang="en-US" dirty="0" smtClean="0"/>
              <a:t>Code review ,</a:t>
            </a:r>
          </a:p>
          <a:p>
            <a:pPr lvl="1"/>
            <a:r>
              <a:rPr lang="en-US" dirty="0" smtClean="0"/>
              <a:t>Unit-tests, TDD/BDD</a:t>
            </a:r>
          </a:p>
          <a:p>
            <a:pPr lvl="1"/>
            <a:endParaRPr lang="en-US" dirty="0" smtClean="0"/>
          </a:p>
          <a:p>
            <a:r>
              <a:rPr lang="ru-RU" b="1" dirty="0" smtClean="0"/>
              <a:t>Внутренние</a:t>
            </a:r>
            <a:r>
              <a:rPr lang="ru-RU" dirty="0" smtClean="0"/>
              <a:t> </a:t>
            </a:r>
            <a:r>
              <a:rPr lang="en-US" dirty="0" smtClean="0"/>
              <a:t>- </a:t>
            </a:r>
            <a:r>
              <a:rPr lang="ru-RU" dirty="0"/>
              <a:t>правильное проектирование и </a:t>
            </a:r>
            <a:r>
              <a:rPr lang="ru-RU" dirty="0" err="1"/>
              <a:t>рефакторинг</a:t>
            </a:r>
            <a:r>
              <a:rPr lang="ru-RU" dirty="0"/>
              <a:t> кода как способ превращения плохого кода в более </a:t>
            </a:r>
            <a:r>
              <a:rPr lang="ru-RU" dirty="0" smtClean="0"/>
              <a:t>хороший</a:t>
            </a:r>
            <a:endParaRPr lang="en-US" dirty="0" smtClean="0"/>
          </a:p>
          <a:p>
            <a:endParaRPr lang="ru-RU" dirty="0" smtClean="0"/>
          </a:p>
          <a:p>
            <a:pPr lvl="1"/>
            <a:r>
              <a:rPr lang="ru-RU" dirty="0" smtClean="0"/>
              <a:t>OOP/OOD, </a:t>
            </a:r>
            <a:r>
              <a:rPr lang="ru-RU" dirty="0" err="1" smtClean="0"/>
              <a:t>principles</a:t>
            </a:r>
            <a:r>
              <a:rPr lang="en-US" dirty="0" smtClean="0"/>
              <a:t>, </a:t>
            </a:r>
          </a:p>
          <a:p>
            <a:pPr lvl="1"/>
            <a:r>
              <a:rPr lang="en-US" dirty="0" smtClean="0"/>
              <a:t>Programming style</a:t>
            </a:r>
            <a:endParaRPr lang="ru-RU" dirty="0" smtClean="0"/>
          </a:p>
          <a:p>
            <a:pPr lvl="1"/>
            <a:endParaRPr lang="ru-RU" dirty="0" smtClean="0"/>
          </a:p>
        </p:txBody>
      </p:sp>
    </p:spTree>
    <p:extLst>
      <p:ext uri="{BB962C8B-B14F-4D97-AF65-F5344CB8AC3E}">
        <p14:creationId xmlns:p14="http://schemas.microsoft.com/office/powerpoint/2010/main" val="250283737"/>
      </p:ext>
    </p:extLst>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a:t>
            </a:r>
            <a:r>
              <a:rPr lang="en-US" dirty="0" smtClean="0"/>
              <a:t>ode Review</a:t>
            </a:r>
            <a:endParaRPr lang="ru-RU"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595" y="1736179"/>
            <a:ext cx="5419725"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16200000">
            <a:off x="-2002042" y="4326024"/>
            <a:ext cx="4477508" cy="523220"/>
          </a:xfrm>
          <a:prstGeom prst="rect">
            <a:avLst/>
          </a:prstGeom>
          <a:noFill/>
        </p:spPr>
        <p:txBody>
          <a:bodyPr wrap="none" rtlCol="0">
            <a:spAutoFit/>
          </a:bodyPr>
          <a:lstStyle/>
          <a:p>
            <a:r>
              <a:rPr lang="ru-RU" sz="2800" b="1" dirty="0" smtClean="0">
                <a:solidFill>
                  <a:schemeClr val="bg1"/>
                </a:solidFill>
                <a:effectLst>
                  <a:glow rad="101600">
                    <a:schemeClr val="tx1">
                      <a:lumMod val="65000"/>
                      <a:lumOff val="35000"/>
                      <a:alpha val="60000"/>
                    </a:schemeClr>
                  </a:glow>
                </a:effectLst>
              </a:rPr>
              <a:t>Организационные способы</a:t>
            </a:r>
            <a:endParaRPr lang="ru-RU" sz="2800" b="1" dirty="0">
              <a:solidFill>
                <a:schemeClr val="bg1"/>
              </a:solidFill>
              <a:effectLst>
                <a:glow rad="101600">
                  <a:schemeClr val="tx1">
                    <a:lumMod val="65000"/>
                    <a:lumOff val="35000"/>
                    <a:alpha val="60000"/>
                  </a:schemeClr>
                </a:glow>
              </a:effectLst>
            </a:endParaRPr>
          </a:p>
        </p:txBody>
      </p:sp>
    </p:spTree>
    <p:extLst>
      <p:ext uri="{BB962C8B-B14F-4D97-AF65-F5344CB8AC3E}">
        <p14:creationId xmlns:p14="http://schemas.microsoft.com/office/powerpoint/2010/main" val="3754895137"/>
      </p:ext>
    </p:extLst>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dirty="0" err="1" smtClean="0"/>
              <a:t>Статический</a:t>
            </a:r>
            <a:r>
              <a:rPr lang="uk-UA" dirty="0" smtClean="0"/>
              <a:t> </a:t>
            </a:r>
            <a:r>
              <a:rPr lang="uk-UA" dirty="0" err="1" smtClean="0"/>
              <a:t>анализ</a:t>
            </a:r>
            <a:r>
              <a:rPr lang="uk-UA" dirty="0" smtClean="0"/>
              <a:t> </a:t>
            </a:r>
            <a:r>
              <a:rPr lang="uk-UA" dirty="0" err="1" smtClean="0"/>
              <a:t>кода</a:t>
            </a:r>
            <a:endParaRPr lang="ru-RU" dirty="0"/>
          </a:p>
        </p:txBody>
      </p:sp>
      <p:sp>
        <p:nvSpPr>
          <p:cNvPr id="3" name="Місце для вмісту 2"/>
          <p:cNvSpPr>
            <a:spLocks noGrp="1"/>
          </p:cNvSpPr>
          <p:nvPr>
            <p:ph idx="1"/>
          </p:nvPr>
        </p:nvSpPr>
        <p:spPr/>
        <p:txBody>
          <a:bodyPr/>
          <a:lstStyle/>
          <a:p>
            <a:r>
              <a:rPr lang="en-US" dirty="0" err="1" smtClean="0"/>
              <a:t>StyleCop</a:t>
            </a:r>
            <a:r>
              <a:rPr lang="en-US" dirty="0" smtClean="0"/>
              <a:t>, </a:t>
            </a:r>
            <a:r>
              <a:rPr lang="en-US" dirty="0" err="1" smtClean="0"/>
              <a:t>FxCop</a:t>
            </a:r>
            <a:r>
              <a:rPr lang="en-US" dirty="0" smtClean="0"/>
              <a:t>, Code Analysis, </a:t>
            </a:r>
            <a:r>
              <a:rPr lang="en-US" dirty="0" err="1" smtClean="0"/>
              <a:t>Ndepend</a:t>
            </a:r>
            <a:endParaRPr lang="en-US" dirty="0" smtClean="0"/>
          </a:p>
          <a:p>
            <a:r>
              <a:rPr lang="uk-UA" dirty="0" err="1" smtClean="0"/>
              <a:t>Цель</a:t>
            </a:r>
            <a:r>
              <a:rPr lang="uk-UA" dirty="0" smtClean="0"/>
              <a:t> </a:t>
            </a:r>
            <a:r>
              <a:rPr lang="uk-UA" dirty="0" err="1" smtClean="0"/>
              <a:t>автоматизировать</a:t>
            </a:r>
            <a:r>
              <a:rPr lang="uk-UA" dirty="0" smtClean="0"/>
              <a:t> </a:t>
            </a:r>
            <a:r>
              <a:rPr lang="en-US" dirty="0" smtClean="0"/>
              <a:t>review </a:t>
            </a:r>
            <a:r>
              <a:rPr lang="uk-UA" dirty="0" err="1" smtClean="0"/>
              <a:t>кода</a:t>
            </a:r>
            <a:r>
              <a:rPr lang="uk-UA" dirty="0" smtClean="0"/>
              <a:t> и </a:t>
            </a:r>
            <a:r>
              <a:rPr lang="uk-UA" dirty="0" err="1" smtClean="0"/>
              <a:t>обратить</a:t>
            </a:r>
            <a:r>
              <a:rPr lang="uk-UA" dirty="0" smtClean="0"/>
              <a:t> </a:t>
            </a:r>
            <a:r>
              <a:rPr lang="uk-UA" dirty="0" err="1" smtClean="0"/>
              <a:t>внимание</a:t>
            </a:r>
            <a:r>
              <a:rPr lang="uk-UA" dirty="0" smtClean="0"/>
              <a:t> на </a:t>
            </a:r>
            <a:r>
              <a:rPr lang="uk-UA" dirty="0" err="1" smtClean="0"/>
              <a:t>распространнен</a:t>
            </a:r>
            <a:r>
              <a:rPr lang="ru-RU" dirty="0" err="1" smtClean="0"/>
              <a:t>ые</a:t>
            </a:r>
            <a:r>
              <a:rPr lang="ru-RU" dirty="0" smtClean="0"/>
              <a:t> ошибки и скользкие участки.</a:t>
            </a:r>
          </a:p>
          <a:p>
            <a:endParaRPr lang="en-US" dirty="0" smtClean="0"/>
          </a:p>
          <a:p>
            <a:r>
              <a:rPr lang="ru-RU" dirty="0" smtClean="0"/>
              <a:t>В идеале внедрить стат. </a:t>
            </a:r>
            <a:br>
              <a:rPr lang="ru-RU" dirty="0" smtClean="0"/>
            </a:br>
            <a:r>
              <a:rPr lang="uk-UA" dirty="0"/>
              <a:t>а</a:t>
            </a:r>
            <a:r>
              <a:rPr lang="ru-RU" dirty="0" err="1" smtClean="0"/>
              <a:t>нализ</a:t>
            </a:r>
            <a:r>
              <a:rPr lang="ru-RU" dirty="0" smtClean="0"/>
              <a:t> в </a:t>
            </a:r>
            <a:r>
              <a:rPr lang="en-US" dirty="0" smtClean="0"/>
              <a:t>CI</a:t>
            </a:r>
            <a:r>
              <a:rPr lang="uk-UA" dirty="0" smtClean="0"/>
              <a:t> (</a:t>
            </a:r>
            <a:r>
              <a:rPr lang="en-US" dirty="0" smtClean="0"/>
              <a:t>build process</a:t>
            </a:r>
            <a:r>
              <a:rPr lang="uk-UA" dirty="0" smtClean="0"/>
              <a:t>)</a:t>
            </a:r>
            <a:endParaRPr lang="ru-RU"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645024"/>
            <a:ext cx="3024336"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rot="16200000">
            <a:off x="-2002042" y="4326024"/>
            <a:ext cx="4477508" cy="523220"/>
          </a:xfrm>
          <a:prstGeom prst="rect">
            <a:avLst/>
          </a:prstGeom>
          <a:noFill/>
        </p:spPr>
        <p:txBody>
          <a:bodyPr wrap="none" rtlCol="0">
            <a:spAutoFit/>
          </a:bodyPr>
          <a:lstStyle/>
          <a:p>
            <a:r>
              <a:rPr lang="ru-RU" sz="2800" b="1" dirty="0" smtClean="0">
                <a:solidFill>
                  <a:schemeClr val="bg1"/>
                </a:solidFill>
                <a:effectLst>
                  <a:glow rad="101600">
                    <a:schemeClr val="tx1">
                      <a:lumMod val="65000"/>
                      <a:lumOff val="35000"/>
                      <a:alpha val="60000"/>
                    </a:schemeClr>
                  </a:glow>
                </a:effectLst>
              </a:rPr>
              <a:t>Организационные способы</a:t>
            </a:r>
            <a:endParaRPr lang="ru-RU" sz="2800" b="1" dirty="0">
              <a:solidFill>
                <a:schemeClr val="bg1"/>
              </a:solidFill>
              <a:effectLst>
                <a:glow rad="101600">
                  <a:schemeClr val="tx1">
                    <a:lumMod val="65000"/>
                    <a:lumOff val="35000"/>
                    <a:alpha val="60000"/>
                  </a:schemeClr>
                </a:glow>
              </a:effectLst>
            </a:endParaRPr>
          </a:p>
        </p:txBody>
      </p:sp>
    </p:spTree>
    <p:extLst>
      <p:ext uri="{BB962C8B-B14F-4D97-AF65-F5344CB8AC3E}">
        <p14:creationId xmlns:p14="http://schemas.microsoft.com/office/powerpoint/2010/main" val="3003143137"/>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dirty="0" err="1" smtClean="0"/>
              <a:t>Методологии</a:t>
            </a:r>
            <a:r>
              <a:rPr lang="uk-UA" dirty="0" smtClean="0"/>
              <a:t> и </a:t>
            </a:r>
            <a:r>
              <a:rPr lang="uk-UA" dirty="0" err="1" smtClean="0"/>
              <a:t>управление</a:t>
            </a:r>
            <a:endParaRPr lang="ru-RU" dirty="0"/>
          </a:p>
        </p:txBody>
      </p:sp>
      <p:sp>
        <p:nvSpPr>
          <p:cNvPr id="3" name="Місце для вмісту 2"/>
          <p:cNvSpPr>
            <a:spLocks noGrp="1"/>
          </p:cNvSpPr>
          <p:nvPr>
            <p:ph idx="1"/>
          </p:nvPr>
        </p:nvSpPr>
        <p:spPr>
          <a:xfrm>
            <a:off x="827584" y="1268760"/>
            <a:ext cx="8077200" cy="1457299"/>
          </a:xfrm>
        </p:spPr>
        <p:txBody>
          <a:bodyPr>
            <a:normAutofit fontScale="85000" lnSpcReduction="20000"/>
          </a:bodyPr>
          <a:lstStyle/>
          <a:p>
            <a:r>
              <a:rPr lang="ru-RU" dirty="0" smtClean="0"/>
              <a:t>Управление проектом напрямую влияет на результаты и удовлетворенность от работы</a:t>
            </a:r>
          </a:p>
          <a:p>
            <a:pPr lvl="1"/>
            <a:r>
              <a:rPr lang="ru-RU" b="1" dirty="0" smtClean="0"/>
              <a:t>Хаотическое управление = низкое </a:t>
            </a:r>
            <a:r>
              <a:rPr lang="ru-RU" b="1" dirty="0" smtClean="0"/>
              <a:t>качество</a:t>
            </a:r>
            <a:r>
              <a:rPr lang="en-US" b="1" dirty="0" smtClean="0"/>
              <a:t> </a:t>
            </a:r>
            <a:br>
              <a:rPr lang="en-US" b="1" dirty="0" smtClean="0"/>
            </a:br>
            <a:r>
              <a:rPr lang="en-US" b="1" dirty="0" smtClean="0"/>
              <a:t>(e.g. Cowboy coding)</a:t>
            </a:r>
            <a:endParaRPr lang="ru-RU" b="1" dirty="0"/>
          </a:p>
        </p:txBody>
      </p:sp>
      <p:sp>
        <p:nvSpPr>
          <p:cNvPr id="4" name="TextBox 3"/>
          <p:cNvSpPr txBox="1"/>
          <p:nvPr/>
        </p:nvSpPr>
        <p:spPr>
          <a:xfrm rot="16200000">
            <a:off x="-2002042" y="4326024"/>
            <a:ext cx="4477508" cy="523220"/>
          </a:xfrm>
          <a:prstGeom prst="rect">
            <a:avLst/>
          </a:prstGeom>
          <a:noFill/>
        </p:spPr>
        <p:txBody>
          <a:bodyPr wrap="none" rtlCol="0">
            <a:spAutoFit/>
          </a:bodyPr>
          <a:lstStyle/>
          <a:p>
            <a:r>
              <a:rPr lang="ru-RU" sz="2800" b="1" dirty="0" smtClean="0">
                <a:solidFill>
                  <a:schemeClr val="bg1"/>
                </a:solidFill>
                <a:effectLst>
                  <a:glow rad="101600">
                    <a:schemeClr val="tx1">
                      <a:lumMod val="65000"/>
                      <a:lumOff val="35000"/>
                      <a:alpha val="60000"/>
                    </a:schemeClr>
                  </a:glow>
                </a:effectLst>
              </a:rPr>
              <a:t>Организационные способы</a:t>
            </a:r>
            <a:endParaRPr lang="ru-RU" sz="2800" b="1" dirty="0">
              <a:solidFill>
                <a:schemeClr val="bg1"/>
              </a:solidFill>
              <a:effectLst>
                <a:glow rad="101600">
                  <a:schemeClr val="tx1">
                    <a:lumMod val="65000"/>
                    <a:lumOff val="35000"/>
                    <a:alpha val="60000"/>
                  </a:schemeClr>
                </a:glow>
              </a:effectLst>
            </a:endParaRPr>
          </a:p>
        </p:txBody>
      </p:sp>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1885"/>
          <a:stretch/>
        </p:blipFill>
        <p:spPr bwMode="auto">
          <a:xfrm>
            <a:off x="2357661" y="2885603"/>
            <a:ext cx="4446587" cy="356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716032"/>
      </p:ext>
    </p:extLst>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smtClean="0"/>
              <a:t>Extreme programming</a:t>
            </a:r>
            <a:endParaRPr lang="ru-RU" dirty="0"/>
          </a:p>
        </p:txBody>
      </p:sp>
      <p:sp>
        <p:nvSpPr>
          <p:cNvPr id="3" name="Місце для вмісту 2"/>
          <p:cNvSpPr>
            <a:spLocks noGrp="1"/>
          </p:cNvSpPr>
          <p:nvPr>
            <p:ph idx="1"/>
          </p:nvPr>
        </p:nvSpPr>
        <p:spPr/>
        <p:txBody>
          <a:bodyPr>
            <a:normAutofit/>
          </a:bodyPr>
          <a:lstStyle/>
          <a:p>
            <a:r>
              <a:rPr lang="ru-RU" dirty="0" smtClean="0"/>
              <a:t>Парное программирование</a:t>
            </a:r>
          </a:p>
          <a:p>
            <a:r>
              <a:rPr lang="ru-RU" dirty="0" smtClean="0"/>
              <a:t>Всесторонний </a:t>
            </a:r>
            <a:r>
              <a:rPr lang="ru-RU" dirty="0" err="1" smtClean="0"/>
              <a:t>code</a:t>
            </a:r>
            <a:r>
              <a:rPr lang="ru-RU" dirty="0" smtClean="0"/>
              <a:t> </a:t>
            </a:r>
            <a:r>
              <a:rPr lang="ru-RU" dirty="0" err="1" smtClean="0"/>
              <a:t>review</a:t>
            </a:r>
            <a:endParaRPr lang="ru-RU" dirty="0" smtClean="0"/>
          </a:p>
          <a:p>
            <a:r>
              <a:rPr lang="ru-RU" dirty="0" smtClean="0"/>
              <a:t>Юнит-тесты на весь код</a:t>
            </a:r>
            <a:r>
              <a:rPr lang="en-US" dirty="0" smtClean="0"/>
              <a:t> (TDD)</a:t>
            </a:r>
            <a:endParaRPr lang="ru-RU" dirty="0" smtClean="0"/>
          </a:p>
          <a:p>
            <a:r>
              <a:rPr lang="ru-RU" dirty="0" smtClean="0"/>
              <a:t>YAGNI, не пишем того, что не нужно</a:t>
            </a:r>
          </a:p>
          <a:p>
            <a:r>
              <a:rPr lang="ru-RU" dirty="0" smtClean="0"/>
              <a:t>Изменчивые требования</a:t>
            </a:r>
          </a:p>
          <a:p>
            <a:r>
              <a:rPr lang="ru-RU" dirty="0" smtClean="0"/>
              <a:t>Частая коммуникация с заказчиком и в команде </a:t>
            </a:r>
            <a:endParaRPr lang="en-US" dirty="0" smtClean="0"/>
          </a:p>
        </p:txBody>
      </p:sp>
      <p:sp>
        <p:nvSpPr>
          <p:cNvPr id="5" name="TextBox 4"/>
          <p:cNvSpPr txBox="1"/>
          <p:nvPr/>
        </p:nvSpPr>
        <p:spPr>
          <a:xfrm rot="16200000">
            <a:off x="-2002042" y="4326024"/>
            <a:ext cx="4477508" cy="523220"/>
          </a:xfrm>
          <a:prstGeom prst="rect">
            <a:avLst/>
          </a:prstGeom>
          <a:noFill/>
        </p:spPr>
        <p:txBody>
          <a:bodyPr wrap="none" rtlCol="0">
            <a:spAutoFit/>
          </a:bodyPr>
          <a:lstStyle/>
          <a:p>
            <a:r>
              <a:rPr lang="ru-RU" sz="2800" b="1" dirty="0" smtClean="0">
                <a:solidFill>
                  <a:schemeClr val="bg1"/>
                </a:solidFill>
                <a:effectLst>
                  <a:glow rad="101600">
                    <a:schemeClr val="tx1">
                      <a:lumMod val="65000"/>
                      <a:lumOff val="35000"/>
                      <a:alpha val="60000"/>
                    </a:schemeClr>
                  </a:glow>
                </a:effectLst>
              </a:rPr>
              <a:t>Организационные способы</a:t>
            </a:r>
            <a:endParaRPr lang="ru-RU" sz="2800" b="1" dirty="0">
              <a:solidFill>
                <a:schemeClr val="bg1"/>
              </a:solidFill>
              <a:effectLst>
                <a:glow rad="101600">
                  <a:schemeClr val="tx1">
                    <a:lumMod val="65000"/>
                    <a:lumOff val="35000"/>
                    <a:alpha val="60000"/>
                  </a:schemeClr>
                </a:glow>
              </a:effectLst>
            </a:endParaRP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1340768"/>
            <a:ext cx="2457144" cy="1733334"/>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988" y="4725144"/>
            <a:ext cx="1009524" cy="1904762"/>
          </a:xfrm>
          <a:prstGeom prst="rect">
            <a:avLst/>
          </a:prstGeom>
        </p:spPr>
      </p:pic>
    </p:spTree>
    <p:extLst>
      <p:ext uri="{BB962C8B-B14F-4D97-AF65-F5344CB8AC3E}">
        <p14:creationId xmlns:p14="http://schemas.microsoft.com/office/powerpoint/2010/main" val="1788156653"/>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160" y="3100738"/>
            <a:ext cx="3955368" cy="26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p:txBody>
          <a:bodyPr>
            <a:normAutofit/>
          </a:bodyPr>
          <a:lstStyle/>
          <a:p>
            <a:r>
              <a:rPr lang="uk-UA" dirty="0" err="1" smtClean="0"/>
              <a:t>Обучение</a:t>
            </a:r>
            <a:endParaRPr lang="ru-RU" dirty="0"/>
          </a:p>
        </p:txBody>
      </p:sp>
      <p:sp>
        <p:nvSpPr>
          <p:cNvPr id="3" name="Місце для вмісту 2"/>
          <p:cNvSpPr>
            <a:spLocks noGrp="1"/>
          </p:cNvSpPr>
          <p:nvPr>
            <p:ph idx="1"/>
          </p:nvPr>
        </p:nvSpPr>
        <p:spPr>
          <a:xfrm>
            <a:off x="838200" y="1524000"/>
            <a:ext cx="8077200" cy="4297363"/>
          </a:xfrm>
        </p:spPr>
        <p:txBody>
          <a:bodyPr/>
          <a:lstStyle/>
          <a:p>
            <a:r>
              <a:rPr lang="ru-RU" dirty="0" smtClean="0"/>
              <a:t>Никакие утилиты стат.</a:t>
            </a:r>
            <a:r>
              <a:rPr lang="en-US" dirty="0" smtClean="0"/>
              <a:t> </a:t>
            </a:r>
            <a:r>
              <a:rPr lang="ru-RU" dirty="0" smtClean="0"/>
              <a:t>анализа не заменят людей</a:t>
            </a:r>
          </a:p>
          <a:p>
            <a:r>
              <a:rPr lang="ru-RU" dirty="0" smtClean="0"/>
              <a:t>Позволяет писать качественные код </a:t>
            </a:r>
          </a:p>
          <a:p>
            <a:r>
              <a:rPr lang="ru-RU" dirty="0" smtClean="0"/>
              <a:t>Повышает коммуникации</a:t>
            </a:r>
          </a:p>
          <a:p>
            <a:r>
              <a:rPr lang="ru-RU" dirty="0" smtClean="0"/>
              <a:t>Улучшает команду</a:t>
            </a:r>
          </a:p>
          <a:p>
            <a:r>
              <a:rPr lang="ru-RU" dirty="0" smtClean="0"/>
              <a:t>Парное программирование </a:t>
            </a:r>
            <a:r>
              <a:rPr lang="ru-RU" dirty="0" smtClean="0"/>
              <a:t/>
            </a:r>
            <a:br>
              <a:rPr lang="ru-RU" dirty="0" smtClean="0"/>
            </a:br>
            <a:r>
              <a:rPr lang="ru-RU" dirty="0" smtClean="0"/>
              <a:t>способствует</a:t>
            </a:r>
            <a:endParaRPr lang="ru-RU" dirty="0"/>
          </a:p>
        </p:txBody>
      </p:sp>
      <p:sp>
        <p:nvSpPr>
          <p:cNvPr id="4" name="TextBox 3"/>
          <p:cNvSpPr txBox="1"/>
          <p:nvPr/>
        </p:nvSpPr>
        <p:spPr>
          <a:xfrm rot="16200000">
            <a:off x="-621631" y="5015928"/>
            <a:ext cx="1716688" cy="523220"/>
          </a:xfrm>
          <a:prstGeom prst="rect">
            <a:avLst/>
          </a:prstGeom>
          <a:noFill/>
        </p:spPr>
        <p:txBody>
          <a:bodyPr wrap="none" rtlCol="0">
            <a:spAutoFit/>
          </a:bodyPr>
          <a:lstStyle>
            <a:defPPr>
              <a:defRPr lang="en-US"/>
            </a:defPPr>
            <a:lvl1pPr>
              <a:defRPr sz="2800" b="1">
                <a:solidFill>
                  <a:schemeClr val="bg1"/>
                </a:solidFill>
                <a:effectLst>
                  <a:glow rad="101600">
                    <a:schemeClr val="tx1">
                      <a:lumMod val="65000"/>
                      <a:lumOff val="35000"/>
                      <a:alpha val="60000"/>
                    </a:schemeClr>
                  </a:glow>
                </a:effectLst>
              </a:defRPr>
            </a:lvl1pPr>
          </a:lstStyle>
          <a:p>
            <a:r>
              <a:rPr lang="ru-RU" dirty="0"/>
              <a:t>Обучение</a:t>
            </a:r>
          </a:p>
        </p:txBody>
      </p:sp>
      <p:graphicFrame>
        <p:nvGraphicFramePr>
          <p:cNvPr id="6" name="Схема 5"/>
          <p:cNvGraphicFramePr/>
          <p:nvPr>
            <p:extLst>
              <p:ext uri="{D42A27DB-BD31-4B8C-83A1-F6EECF244321}">
                <p14:modId xmlns:p14="http://schemas.microsoft.com/office/powerpoint/2010/main" val="3091850489"/>
              </p:ext>
            </p:extLst>
          </p:nvPr>
        </p:nvGraphicFramePr>
        <p:xfrm>
          <a:off x="755576" y="5445224"/>
          <a:ext cx="8208912" cy="1440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0870521"/>
      </p:ext>
    </p:extLst>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err="1" smtClean="0"/>
              <a:t>Юнит-тест</a:t>
            </a:r>
            <a:r>
              <a:rPr lang="ru-RU" dirty="0" smtClean="0"/>
              <a:t>ы, </a:t>
            </a:r>
            <a:r>
              <a:rPr lang="en-US" dirty="0" smtClean="0"/>
              <a:t>TDD</a:t>
            </a:r>
            <a:endParaRPr lang="ru-RU" dirty="0"/>
          </a:p>
        </p:txBody>
      </p:sp>
      <p:sp>
        <p:nvSpPr>
          <p:cNvPr id="3" name="Місце для вмісту 2"/>
          <p:cNvSpPr>
            <a:spLocks noGrp="1"/>
          </p:cNvSpPr>
          <p:nvPr>
            <p:ph idx="1"/>
          </p:nvPr>
        </p:nvSpPr>
        <p:spPr>
          <a:xfrm>
            <a:off x="838200" y="1524000"/>
            <a:ext cx="8198296" cy="5233664"/>
          </a:xfrm>
        </p:spPr>
        <p:txBody>
          <a:bodyPr>
            <a:normAutofit/>
          </a:bodyPr>
          <a:lstStyle/>
          <a:p>
            <a:r>
              <a:rPr lang="ru-RU" dirty="0" smtClean="0"/>
              <a:t>Юнит-тесты – позволяют контролировать соответствие кода задуманному поведению</a:t>
            </a:r>
            <a:r>
              <a:rPr lang="ru-RU" dirty="0" smtClean="0"/>
              <a:t>.</a:t>
            </a:r>
            <a:r>
              <a:rPr lang="en-US" dirty="0" smtClean="0"/>
              <a:t/>
            </a:r>
            <a:br>
              <a:rPr lang="en-US" dirty="0" smtClean="0"/>
            </a:br>
            <a:endParaRPr lang="ru-RU" dirty="0" smtClean="0"/>
          </a:p>
          <a:p>
            <a:r>
              <a:rPr lang="uk-UA" dirty="0" smtClean="0"/>
              <a:t>Т</a:t>
            </a:r>
            <a:r>
              <a:rPr lang="en-US" dirty="0" smtClean="0"/>
              <a:t>DD –</a:t>
            </a:r>
            <a:r>
              <a:rPr lang="ru-RU" dirty="0" smtClean="0"/>
              <a:t> подход к </a:t>
            </a:r>
            <a:r>
              <a:rPr lang="ru-RU" dirty="0" smtClean="0"/>
              <a:t>написанию кода начиная </a:t>
            </a:r>
            <a:r>
              <a:rPr lang="ru-RU" dirty="0" smtClean="0"/>
              <a:t>с тестов. </a:t>
            </a:r>
            <a:r>
              <a:rPr lang="ru-RU" dirty="0" smtClean="0"/>
              <a:t/>
            </a:r>
            <a:br>
              <a:rPr lang="ru-RU" dirty="0" smtClean="0"/>
            </a:br>
            <a:r>
              <a:rPr lang="en-US" dirty="0" smtClean="0"/>
              <a:t/>
            </a:r>
            <a:br>
              <a:rPr lang="en-US" dirty="0" smtClean="0"/>
            </a:br>
            <a:r>
              <a:rPr lang="ru-RU" dirty="0" smtClean="0"/>
              <a:t>«</a:t>
            </a:r>
            <a:r>
              <a:rPr lang="uk-UA" dirty="0" smtClean="0"/>
              <a:t>Тест</a:t>
            </a:r>
            <a:r>
              <a:rPr lang="ru-RU" dirty="0"/>
              <a:t>ы </a:t>
            </a:r>
            <a:r>
              <a:rPr lang="ru-RU" dirty="0" smtClean="0"/>
              <a:t>вперед</a:t>
            </a:r>
            <a:r>
              <a:rPr lang="ru-RU" dirty="0" smtClean="0"/>
              <a:t>»</a:t>
            </a:r>
            <a:endParaRPr lang="ru-RU" dirty="0" smtClean="0"/>
          </a:p>
        </p:txBody>
      </p:sp>
      <p:sp>
        <p:nvSpPr>
          <p:cNvPr id="4" name="TextBox 3"/>
          <p:cNvSpPr txBox="1"/>
          <p:nvPr/>
        </p:nvSpPr>
        <p:spPr>
          <a:xfrm rot="16200000">
            <a:off x="-1535627" y="4723710"/>
            <a:ext cx="3544688" cy="523220"/>
          </a:xfrm>
          <a:prstGeom prst="rect">
            <a:avLst/>
          </a:prstGeom>
          <a:noFill/>
        </p:spPr>
        <p:txBody>
          <a:bodyPr wrap="none" rtlCol="0">
            <a:spAutoFit/>
          </a:bodyPr>
          <a:lstStyle/>
          <a:p>
            <a:r>
              <a:rPr lang="uk-UA" sz="2800" b="1" dirty="0" err="1" smtClean="0">
                <a:solidFill>
                  <a:schemeClr val="bg1"/>
                </a:solidFill>
                <a:effectLst>
                  <a:glow rad="101600">
                    <a:schemeClr val="tx1">
                      <a:lumMod val="65000"/>
                      <a:lumOff val="35000"/>
                      <a:alpha val="60000"/>
                    </a:schemeClr>
                  </a:glow>
                </a:effectLst>
              </a:rPr>
              <a:t>Технические</a:t>
            </a:r>
            <a:r>
              <a:rPr lang="uk-UA" sz="2800" b="1" dirty="0" smtClean="0">
                <a:solidFill>
                  <a:schemeClr val="bg1"/>
                </a:solidFill>
                <a:effectLst>
                  <a:glow rad="101600">
                    <a:schemeClr val="tx1">
                      <a:lumMod val="65000"/>
                      <a:lumOff val="35000"/>
                      <a:alpha val="60000"/>
                    </a:schemeClr>
                  </a:glow>
                </a:effectLst>
              </a:rPr>
              <a:t> </a:t>
            </a:r>
            <a:r>
              <a:rPr lang="uk-UA" sz="2800" b="1" dirty="0" err="1" smtClean="0">
                <a:solidFill>
                  <a:schemeClr val="bg1"/>
                </a:solidFill>
                <a:effectLst>
                  <a:glow rad="101600">
                    <a:schemeClr val="tx1">
                      <a:lumMod val="65000"/>
                      <a:lumOff val="35000"/>
                      <a:alpha val="60000"/>
                    </a:schemeClr>
                  </a:glow>
                </a:effectLst>
              </a:rPr>
              <a:t>способ</a:t>
            </a:r>
            <a:r>
              <a:rPr lang="ru-RU" sz="2800" b="1" dirty="0" smtClean="0">
                <a:solidFill>
                  <a:schemeClr val="bg1"/>
                </a:solidFill>
                <a:effectLst>
                  <a:glow rad="101600">
                    <a:schemeClr val="tx1">
                      <a:lumMod val="65000"/>
                      <a:lumOff val="35000"/>
                      <a:alpha val="60000"/>
                    </a:schemeClr>
                  </a:glow>
                </a:effectLst>
              </a:rPr>
              <a:t>ы</a:t>
            </a:r>
            <a:endParaRPr lang="ru-RU" sz="2400" b="1" dirty="0">
              <a:solidFill>
                <a:schemeClr val="bg1"/>
              </a:solidFill>
              <a:effectLst>
                <a:glow rad="101600">
                  <a:schemeClr val="tx1">
                    <a:lumMod val="65000"/>
                    <a:lumOff val="35000"/>
                    <a:alpha val="60000"/>
                  </a:schemeClr>
                </a:glow>
              </a:effectLst>
            </a:endParaRPr>
          </a:p>
        </p:txBody>
      </p:sp>
      <p:pic>
        <p:nvPicPr>
          <p:cNvPr id="3074" name="Picture 2" descr="http://www.doolwind.com/images/blog/TestDrivenGameDevelop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4149080"/>
            <a:ext cx="4049371"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980116"/>
      </p:ext>
    </p:extLst>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err="1" smtClean="0"/>
              <a:t>Рефакторинг</a:t>
            </a:r>
            <a:endParaRPr lang="ru-RU" dirty="0"/>
          </a:p>
        </p:txBody>
      </p:sp>
      <p:pic>
        <p:nvPicPr>
          <p:cNvPr id="1331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006"/>
          <a:stretch/>
        </p:blipFill>
        <p:spPr bwMode="auto">
          <a:xfrm>
            <a:off x="1507919" y="1556792"/>
            <a:ext cx="6448457"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16200000">
            <a:off x="-1535627" y="4723710"/>
            <a:ext cx="3544688" cy="523220"/>
          </a:xfrm>
          <a:prstGeom prst="rect">
            <a:avLst/>
          </a:prstGeom>
          <a:noFill/>
        </p:spPr>
        <p:txBody>
          <a:bodyPr wrap="none" rtlCol="0">
            <a:spAutoFit/>
          </a:bodyPr>
          <a:lstStyle/>
          <a:p>
            <a:r>
              <a:rPr lang="uk-UA" sz="2800" b="1" dirty="0" err="1" smtClean="0">
                <a:solidFill>
                  <a:schemeClr val="bg1"/>
                </a:solidFill>
                <a:effectLst>
                  <a:glow rad="101600">
                    <a:schemeClr val="tx1">
                      <a:lumMod val="65000"/>
                      <a:lumOff val="35000"/>
                      <a:alpha val="60000"/>
                    </a:schemeClr>
                  </a:glow>
                </a:effectLst>
              </a:rPr>
              <a:t>Технические</a:t>
            </a:r>
            <a:r>
              <a:rPr lang="uk-UA" sz="2800" b="1" dirty="0" smtClean="0">
                <a:solidFill>
                  <a:schemeClr val="bg1"/>
                </a:solidFill>
                <a:effectLst>
                  <a:glow rad="101600">
                    <a:schemeClr val="tx1">
                      <a:lumMod val="65000"/>
                      <a:lumOff val="35000"/>
                      <a:alpha val="60000"/>
                    </a:schemeClr>
                  </a:glow>
                </a:effectLst>
              </a:rPr>
              <a:t> </a:t>
            </a:r>
            <a:r>
              <a:rPr lang="uk-UA" sz="2800" b="1" dirty="0" err="1" smtClean="0">
                <a:solidFill>
                  <a:schemeClr val="bg1"/>
                </a:solidFill>
                <a:effectLst>
                  <a:glow rad="101600">
                    <a:schemeClr val="tx1">
                      <a:lumMod val="65000"/>
                      <a:lumOff val="35000"/>
                      <a:alpha val="60000"/>
                    </a:schemeClr>
                  </a:glow>
                </a:effectLst>
              </a:rPr>
              <a:t>способ</a:t>
            </a:r>
            <a:r>
              <a:rPr lang="ru-RU" sz="2800" b="1" dirty="0" smtClean="0">
                <a:solidFill>
                  <a:schemeClr val="bg1"/>
                </a:solidFill>
                <a:effectLst>
                  <a:glow rad="101600">
                    <a:schemeClr val="tx1">
                      <a:lumMod val="65000"/>
                      <a:lumOff val="35000"/>
                      <a:alpha val="60000"/>
                    </a:schemeClr>
                  </a:glow>
                </a:effectLst>
              </a:rPr>
              <a:t>ы</a:t>
            </a:r>
            <a:endParaRPr lang="ru-RU" sz="2400" b="1" dirty="0">
              <a:solidFill>
                <a:schemeClr val="bg1"/>
              </a:solidFill>
              <a:effectLst>
                <a:glow rad="101600">
                  <a:schemeClr val="tx1">
                    <a:lumMod val="65000"/>
                    <a:lumOff val="35000"/>
                    <a:alpha val="60000"/>
                  </a:schemeClr>
                </a:glow>
              </a:effectLst>
            </a:endParaRPr>
          </a:p>
        </p:txBody>
      </p:sp>
    </p:spTree>
    <p:extLst>
      <p:ext uri="{BB962C8B-B14F-4D97-AF65-F5344CB8AC3E}">
        <p14:creationId xmlns:p14="http://schemas.microsoft.com/office/powerpoint/2010/main" val="256290787"/>
      </p:ext>
    </p:extLst>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Защитное программирование</a:t>
            </a:r>
            <a:endParaRPr lang="ru-RU" dirty="0"/>
          </a:p>
        </p:txBody>
      </p:sp>
      <p:sp>
        <p:nvSpPr>
          <p:cNvPr id="3" name="Місце для вмісту 2"/>
          <p:cNvSpPr>
            <a:spLocks noGrp="1"/>
          </p:cNvSpPr>
          <p:nvPr>
            <p:ph idx="1"/>
          </p:nvPr>
        </p:nvSpPr>
        <p:spPr>
          <a:xfrm>
            <a:off x="838200" y="1524000"/>
            <a:ext cx="8077200" cy="5219398"/>
          </a:xfrm>
        </p:spPr>
        <p:txBody>
          <a:bodyPr>
            <a:normAutofit fontScale="92500" lnSpcReduction="10000"/>
          </a:bodyPr>
          <a:lstStyle/>
          <a:p>
            <a:pPr marL="0" indent="0">
              <a:buNone/>
            </a:pPr>
            <a:r>
              <a:rPr lang="en-US" dirty="0" smtClean="0"/>
              <a:t>Defensive programming </a:t>
            </a:r>
            <a:r>
              <a:rPr lang="en-US" dirty="0" smtClean="0"/>
              <a:t/>
            </a:r>
            <a:br>
              <a:rPr lang="en-US" dirty="0" smtClean="0"/>
            </a:br>
            <a:endParaRPr lang="en-US" dirty="0" smtClean="0"/>
          </a:p>
          <a:p>
            <a:r>
              <a:rPr lang="ru-RU" dirty="0" smtClean="0"/>
              <a:t>Использование </a:t>
            </a:r>
            <a:br>
              <a:rPr lang="ru-RU" dirty="0" smtClean="0"/>
            </a:br>
            <a:r>
              <a:rPr lang="ru-RU" dirty="0" err="1" smtClean="0"/>
              <a:t>ассертов</a:t>
            </a:r>
            <a:r>
              <a:rPr lang="ru-RU" dirty="0" smtClean="0"/>
              <a:t> (</a:t>
            </a:r>
            <a:r>
              <a:rPr lang="en-US" dirty="0" smtClean="0"/>
              <a:t>asserts</a:t>
            </a:r>
            <a:r>
              <a:rPr lang="ru-RU" dirty="0" smtClean="0"/>
              <a:t>)</a:t>
            </a:r>
            <a:endParaRPr lang="en-US" dirty="0"/>
          </a:p>
          <a:p>
            <a:r>
              <a:rPr lang="ru-RU" dirty="0" smtClean="0"/>
              <a:t>Использование </a:t>
            </a:r>
            <a:br>
              <a:rPr lang="ru-RU" dirty="0" smtClean="0"/>
            </a:br>
            <a:r>
              <a:rPr lang="ru-RU" dirty="0" smtClean="0"/>
              <a:t>контрактов кода</a:t>
            </a:r>
            <a:r>
              <a:rPr lang="en-US" dirty="0" smtClean="0"/>
              <a:t/>
            </a:r>
            <a:br>
              <a:rPr lang="en-US" dirty="0" smtClean="0"/>
            </a:br>
            <a:r>
              <a:rPr lang="en-US" dirty="0" smtClean="0"/>
              <a:t>(code contracts)</a:t>
            </a:r>
            <a:r>
              <a:rPr lang="ru-RU" dirty="0" smtClean="0"/>
              <a:t/>
            </a:r>
            <a:br>
              <a:rPr lang="ru-RU" dirty="0" smtClean="0"/>
            </a:br>
            <a:r>
              <a:rPr lang="ru-RU" dirty="0" smtClean="0"/>
              <a:t/>
            </a:r>
            <a:br>
              <a:rPr lang="ru-RU" dirty="0" smtClean="0"/>
            </a:br>
            <a:r>
              <a:rPr lang="ru-RU" dirty="0" err="1" smtClean="0"/>
              <a:t>Ассерты</a:t>
            </a:r>
            <a:r>
              <a:rPr lang="ru-RU" dirty="0" smtClean="0"/>
              <a:t> или контракты </a:t>
            </a:r>
            <a:br>
              <a:rPr lang="ru-RU" dirty="0" smtClean="0"/>
            </a:br>
            <a:r>
              <a:rPr lang="ru-RU" dirty="0" smtClean="0"/>
              <a:t>как мини юнит-тесты </a:t>
            </a:r>
            <a:br>
              <a:rPr lang="ru-RU" dirty="0" smtClean="0"/>
            </a:br>
            <a:r>
              <a:rPr lang="ru-RU" dirty="0" smtClean="0"/>
              <a:t>если что то идет не так</a:t>
            </a:r>
            <a:endParaRPr lang="ru-RU" dirty="0"/>
          </a:p>
        </p:txBody>
      </p:sp>
      <p:sp>
        <p:nvSpPr>
          <p:cNvPr id="7" name="TextBox 6"/>
          <p:cNvSpPr txBox="1"/>
          <p:nvPr/>
        </p:nvSpPr>
        <p:spPr>
          <a:xfrm rot="16200000">
            <a:off x="-1535627" y="4723710"/>
            <a:ext cx="3544688" cy="523220"/>
          </a:xfrm>
          <a:prstGeom prst="rect">
            <a:avLst/>
          </a:prstGeom>
          <a:noFill/>
        </p:spPr>
        <p:txBody>
          <a:bodyPr wrap="none" rtlCol="0">
            <a:spAutoFit/>
          </a:bodyPr>
          <a:lstStyle/>
          <a:p>
            <a:r>
              <a:rPr lang="uk-UA" sz="2800" b="1" dirty="0" err="1" smtClean="0">
                <a:solidFill>
                  <a:schemeClr val="bg1"/>
                </a:solidFill>
                <a:effectLst>
                  <a:glow rad="101600">
                    <a:schemeClr val="tx1">
                      <a:lumMod val="65000"/>
                      <a:lumOff val="35000"/>
                      <a:alpha val="60000"/>
                    </a:schemeClr>
                  </a:glow>
                </a:effectLst>
              </a:rPr>
              <a:t>Технические</a:t>
            </a:r>
            <a:r>
              <a:rPr lang="uk-UA" sz="2800" b="1" dirty="0" smtClean="0">
                <a:solidFill>
                  <a:schemeClr val="bg1"/>
                </a:solidFill>
                <a:effectLst>
                  <a:glow rad="101600">
                    <a:schemeClr val="tx1">
                      <a:lumMod val="65000"/>
                      <a:lumOff val="35000"/>
                      <a:alpha val="60000"/>
                    </a:schemeClr>
                  </a:glow>
                </a:effectLst>
              </a:rPr>
              <a:t> </a:t>
            </a:r>
            <a:r>
              <a:rPr lang="uk-UA" sz="2800" b="1" dirty="0" err="1" smtClean="0">
                <a:solidFill>
                  <a:schemeClr val="bg1"/>
                </a:solidFill>
                <a:effectLst>
                  <a:glow rad="101600">
                    <a:schemeClr val="tx1">
                      <a:lumMod val="65000"/>
                      <a:lumOff val="35000"/>
                      <a:alpha val="60000"/>
                    </a:schemeClr>
                  </a:glow>
                </a:effectLst>
              </a:rPr>
              <a:t>способ</a:t>
            </a:r>
            <a:r>
              <a:rPr lang="ru-RU" sz="2800" b="1" dirty="0" smtClean="0">
                <a:solidFill>
                  <a:schemeClr val="bg1"/>
                </a:solidFill>
                <a:effectLst>
                  <a:glow rad="101600">
                    <a:schemeClr val="tx1">
                      <a:lumMod val="65000"/>
                      <a:lumOff val="35000"/>
                      <a:alpha val="60000"/>
                    </a:schemeClr>
                  </a:glow>
                </a:effectLst>
              </a:rPr>
              <a:t>ы</a:t>
            </a:r>
            <a:endParaRPr lang="ru-RU" sz="2400" b="1" dirty="0">
              <a:solidFill>
                <a:schemeClr val="bg1"/>
              </a:solidFill>
              <a:effectLst>
                <a:glow rad="101600">
                  <a:schemeClr val="tx1">
                    <a:lumMod val="65000"/>
                    <a:lumOff val="35000"/>
                    <a:alpha val="60000"/>
                  </a:schemeClr>
                </a:glow>
              </a:effectLst>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353" y="1196752"/>
            <a:ext cx="3691231" cy="554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9462873"/>
      </p:ext>
    </p:extLst>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Технический долг</a:t>
            </a:r>
            <a:endParaRPr lang="ru-RU" dirty="0"/>
          </a:p>
        </p:txBody>
      </p:sp>
      <p:sp>
        <p:nvSpPr>
          <p:cNvPr id="3" name="Місце для вмісту 2"/>
          <p:cNvSpPr>
            <a:spLocks noGrp="1"/>
          </p:cNvSpPr>
          <p:nvPr>
            <p:ph idx="1"/>
          </p:nvPr>
        </p:nvSpPr>
        <p:spPr/>
        <p:txBody>
          <a:bodyPr>
            <a:normAutofit lnSpcReduction="10000"/>
          </a:bodyPr>
          <a:lstStyle/>
          <a:p>
            <a:pPr marL="0" indent="0">
              <a:buNone/>
            </a:pPr>
            <a:r>
              <a:rPr lang="ru-RU" dirty="0" smtClean="0"/>
              <a:t>К его появлению приводит быстрая и бездумная разработка</a:t>
            </a:r>
          </a:p>
          <a:p>
            <a:pPr marL="0" indent="0">
              <a:buNone/>
            </a:pPr>
            <a:endParaRPr lang="ru-RU" dirty="0"/>
          </a:p>
          <a:p>
            <a:pPr marL="0" indent="0">
              <a:buNone/>
            </a:pPr>
            <a:r>
              <a:rPr lang="ru-RU" dirty="0" smtClean="0"/>
              <a:t>Когда мы понимаем, что можем написать дизайн лучше, но в силу причин не делаем этого – мы откладываем долг.</a:t>
            </a:r>
          </a:p>
          <a:p>
            <a:pPr marL="0" indent="0">
              <a:buNone/>
            </a:pPr>
            <a:endParaRPr lang="ru-RU" dirty="0"/>
          </a:p>
          <a:p>
            <a:pPr marL="0" indent="0">
              <a:buNone/>
            </a:pPr>
            <a:r>
              <a:rPr lang="ru-RU" dirty="0" smtClean="0"/>
              <a:t>Выплачивать придется </a:t>
            </a:r>
            <a:r>
              <a:rPr lang="ru-RU" dirty="0" err="1" smtClean="0"/>
              <a:t>рефакторингом</a:t>
            </a:r>
            <a:endParaRPr lang="ru-RU" dirty="0"/>
          </a:p>
        </p:txBody>
      </p:sp>
      <p:sp>
        <p:nvSpPr>
          <p:cNvPr id="4" name="TextBox 3"/>
          <p:cNvSpPr txBox="1"/>
          <p:nvPr/>
        </p:nvSpPr>
        <p:spPr>
          <a:xfrm rot="16200000">
            <a:off x="-1535627" y="4723710"/>
            <a:ext cx="3544688" cy="523220"/>
          </a:xfrm>
          <a:prstGeom prst="rect">
            <a:avLst/>
          </a:prstGeom>
          <a:noFill/>
        </p:spPr>
        <p:txBody>
          <a:bodyPr wrap="none" rtlCol="0">
            <a:spAutoFit/>
          </a:bodyPr>
          <a:lstStyle/>
          <a:p>
            <a:r>
              <a:rPr lang="uk-UA" sz="2800" b="1" dirty="0" err="1" smtClean="0">
                <a:solidFill>
                  <a:schemeClr val="bg1"/>
                </a:solidFill>
                <a:effectLst>
                  <a:glow rad="101600">
                    <a:schemeClr val="tx1">
                      <a:lumMod val="65000"/>
                      <a:lumOff val="35000"/>
                      <a:alpha val="60000"/>
                    </a:schemeClr>
                  </a:glow>
                </a:effectLst>
              </a:rPr>
              <a:t>Технические</a:t>
            </a:r>
            <a:r>
              <a:rPr lang="uk-UA" sz="2800" b="1" dirty="0" smtClean="0">
                <a:solidFill>
                  <a:schemeClr val="bg1"/>
                </a:solidFill>
                <a:effectLst>
                  <a:glow rad="101600">
                    <a:schemeClr val="tx1">
                      <a:lumMod val="65000"/>
                      <a:lumOff val="35000"/>
                      <a:alpha val="60000"/>
                    </a:schemeClr>
                  </a:glow>
                </a:effectLst>
              </a:rPr>
              <a:t> </a:t>
            </a:r>
            <a:r>
              <a:rPr lang="uk-UA" sz="2800" b="1" dirty="0" err="1" smtClean="0">
                <a:solidFill>
                  <a:schemeClr val="bg1"/>
                </a:solidFill>
                <a:effectLst>
                  <a:glow rad="101600">
                    <a:schemeClr val="tx1">
                      <a:lumMod val="65000"/>
                      <a:lumOff val="35000"/>
                      <a:alpha val="60000"/>
                    </a:schemeClr>
                  </a:glow>
                </a:effectLst>
              </a:rPr>
              <a:t>способ</a:t>
            </a:r>
            <a:r>
              <a:rPr lang="ru-RU" sz="2800" b="1" dirty="0" smtClean="0">
                <a:solidFill>
                  <a:schemeClr val="bg1"/>
                </a:solidFill>
                <a:effectLst>
                  <a:glow rad="101600">
                    <a:schemeClr val="tx1">
                      <a:lumMod val="65000"/>
                      <a:lumOff val="35000"/>
                      <a:alpha val="60000"/>
                    </a:schemeClr>
                  </a:glow>
                </a:effectLst>
              </a:rPr>
              <a:t>ы</a:t>
            </a:r>
            <a:endParaRPr lang="ru-RU" sz="2400" b="1" dirty="0">
              <a:solidFill>
                <a:schemeClr val="bg1"/>
              </a:solidFill>
              <a:effectLst>
                <a:glow rad="101600">
                  <a:schemeClr val="tx1">
                    <a:lumMod val="65000"/>
                    <a:lumOff val="35000"/>
                    <a:alpha val="60000"/>
                  </a:schemeClr>
                </a:glow>
              </a:effectLst>
            </a:endParaRPr>
          </a:p>
        </p:txBody>
      </p:sp>
    </p:spTree>
    <p:extLst>
      <p:ext uri="{BB962C8B-B14F-4D97-AF65-F5344CB8AC3E}">
        <p14:creationId xmlns:p14="http://schemas.microsoft.com/office/powerpoint/2010/main" val="3671693467"/>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План</a:t>
            </a:r>
            <a:endParaRPr lang="ru-RU" dirty="0"/>
          </a:p>
        </p:txBody>
      </p:sp>
      <p:sp>
        <p:nvSpPr>
          <p:cNvPr id="3" name="Місце для вмісту 2"/>
          <p:cNvSpPr>
            <a:spLocks noGrp="1"/>
          </p:cNvSpPr>
          <p:nvPr>
            <p:ph idx="1"/>
          </p:nvPr>
        </p:nvSpPr>
        <p:spPr/>
        <p:txBody>
          <a:bodyPr/>
          <a:lstStyle/>
          <a:p>
            <a:r>
              <a:rPr lang="ru-RU" dirty="0" smtClean="0"/>
              <a:t>Качество</a:t>
            </a:r>
          </a:p>
          <a:p>
            <a:r>
              <a:rPr lang="ru-RU" dirty="0" smtClean="0"/>
              <a:t>Какие способы достичь качества</a:t>
            </a:r>
          </a:p>
          <a:p>
            <a:r>
              <a:rPr lang="ru-RU" dirty="0" smtClean="0"/>
              <a:t>Качество кода в аспекте проектирования</a:t>
            </a:r>
          </a:p>
          <a:p>
            <a:r>
              <a:rPr lang="ru-RU" dirty="0" smtClean="0"/>
              <a:t>Принципы ООП/ООД</a:t>
            </a:r>
          </a:p>
          <a:p>
            <a:r>
              <a:rPr lang="uk-UA" dirty="0" smtClean="0"/>
              <a:t>Метрики </a:t>
            </a:r>
            <a:r>
              <a:rPr lang="uk-UA" dirty="0" err="1" smtClean="0"/>
              <a:t>кода</a:t>
            </a:r>
            <a:endParaRPr lang="uk-UA" dirty="0" smtClean="0"/>
          </a:p>
          <a:p>
            <a:r>
              <a:rPr lang="en-US" dirty="0" err="1" smtClean="0"/>
              <a:t>NDepend</a:t>
            </a:r>
            <a:endParaRPr lang="ru-RU" dirty="0"/>
          </a:p>
        </p:txBody>
      </p:sp>
    </p:spTree>
    <p:extLst>
      <p:ext uri="{BB962C8B-B14F-4D97-AF65-F5344CB8AC3E}">
        <p14:creationId xmlns:p14="http://schemas.microsoft.com/office/powerpoint/2010/main" val="1902272338"/>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Ценности, принципы и паттерны</a:t>
            </a:r>
            <a:endParaRPr lang="ru-RU" dirty="0"/>
          </a:p>
        </p:txBody>
      </p:sp>
      <p:graphicFrame>
        <p:nvGraphicFramePr>
          <p:cNvPr id="4" name="Місце для вмісту 3"/>
          <p:cNvGraphicFramePr>
            <a:graphicFrameLocks noGrp="1"/>
          </p:cNvGraphicFramePr>
          <p:nvPr>
            <p:ph idx="1"/>
            <p:extLst>
              <p:ext uri="{D42A27DB-BD31-4B8C-83A1-F6EECF244321}">
                <p14:modId xmlns:p14="http://schemas.microsoft.com/office/powerpoint/2010/main" val="549932271"/>
              </p:ext>
            </p:extLst>
          </p:nvPr>
        </p:nvGraphicFramePr>
        <p:xfrm>
          <a:off x="1702296" y="1524000"/>
          <a:ext cx="6470104" cy="521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1770079"/>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Принципы ООП/ООД</a:t>
            </a:r>
            <a:endParaRPr lang="ru-RU" dirty="0"/>
          </a:p>
        </p:txBody>
      </p:sp>
      <p:sp>
        <p:nvSpPr>
          <p:cNvPr id="3" name="Місце для вмісту 2"/>
          <p:cNvSpPr>
            <a:spLocks noGrp="1"/>
          </p:cNvSpPr>
          <p:nvPr>
            <p:ph idx="1"/>
          </p:nvPr>
        </p:nvSpPr>
        <p:spPr>
          <a:xfrm>
            <a:off x="838200" y="1651917"/>
            <a:ext cx="8077200" cy="4297363"/>
          </a:xfrm>
        </p:spPr>
        <p:txBody>
          <a:bodyPr>
            <a:normAutofit lnSpcReduction="10000"/>
          </a:bodyPr>
          <a:lstStyle/>
          <a:p>
            <a:r>
              <a:rPr lang="ru-RU" dirty="0" smtClean="0"/>
              <a:t>Принципы </a:t>
            </a:r>
            <a:r>
              <a:rPr lang="en-US" dirty="0" smtClean="0"/>
              <a:t>SOLID</a:t>
            </a:r>
          </a:p>
          <a:p>
            <a:r>
              <a:rPr lang="uk-UA" dirty="0" smtClean="0"/>
              <a:t>Принцип</a:t>
            </a:r>
            <a:r>
              <a:rPr lang="ru-RU" dirty="0" smtClean="0"/>
              <a:t>ы </a:t>
            </a:r>
            <a:r>
              <a:rPr lang="en-US" dirty="0" smtClean="0"/>
              <a:t>GRASP</a:t>
            </a:r>
          </a:p>
          <a:p>
            <a:endParaRPr lang="en-US" dirty="0" smtClean="0"/>
          </a:p>
          <a:p>
            <a:r>
              <a:rPr lang="en-US" dirty="0" smtClean="0"/>
              <a:t>KISS = Keep it simple</a:t>
            </a:r>
          </a:p>
          <a:p>
            <a:r>
              <a:rPr lang="en-US" dirty="0" smtClean="0"/>
              <a:t>DRY = Don’t repeat </a:t>
            </a:r>
            <a:br>
              <a:rPr lang="en-US" dirty="0" smtClean="0"/>
            </a:br>
            <a:r>
              <a:rPr lang="en-US" dirty="0" smtClean="0"/>
              <a:t>		yourself</a:t>
            </a:r>
          </a:p>
          <a:p>
            <a:r>
              <a:rPr lang="en-US" dirty="0" smtClean="0"/>
              <a:t>YAGNI = You </a:t>
            </a:r>
            <a:r>
              <a:rPr lang="en-US" dirty="0" err="1" smtClean="0"/>
              <a:t>ain’t</a:t>
            </a:r>
            <a:r>
              <a:rPr lang="en-US" dirty="0" smtClean="0"/>
              <a:t> </a:t>
            </a:r>
            <a:br>
              <a:rPr lang="en-US" dirty="0" smtClean="0"/>
            </a:br>
            <a:r>
              <a:rPr lang="en-US" dirty="0" smtClean="0"/>
              <a:t>		</a:t>
            </a:r>
            <a:r>
              <a:rPr lang="en-US" dirty="0" err="1" smtClean="0"/>
              <a:t>gonna</a:t>
            </a:r>
            <a:r>
              <a:rPr lang="en-US" dirty="0" smtClean="0"/>
              <a:t> need it</a:t>
            </a:r>
            <a:endParaRPr lang="ru-RU" dirty="0"/>
          </a:p>
        </p:txBody>
      </p:sp>
      <p:sp>
        <p:nvSpPr>
          <p:cNvPr id="4" name="TextBox 3"/>
          <p:cNvSpPr txBox="1"/>
          <p:nvPr/>
        </p:nvSpPr>
        <p:spPr>
          <a:xfrm rot="16200000">
            <a:off x="-1535627" y="4723710"/>
            <a:ext cx="3544688" cy="523220"/>
          </a:xfrm>
          <a:prstGeom prst="rect">
            <a:avLst/>
          </a:prstGeom>
          <a:noFill/>
        </p:spPr>
        <p:txBody>
          <a:bodyPr wrap="none" rtlCol="0">
            <a:spAutoFit/>
          </a:bodyPr>
          <a:lstStyle/>
          <a:p>
            <a:r>
              <a:rPr lang="uk-UA" sz="2800" b="1" dirty="0" err="1" smtClean="0">
                <a:solidFill>
                  <a:schemeClr val="bg1"/>
                </a:solidFill>
                <a:effectLst>
                  <a:glow rad="101600">
                    <a:schemeClr val="tx1">
                      <a:lumMod val="65000"/>
                      <a:lumOff val="35000"/>
                      <a:alpha val="60000"/>
                    </a:schemeClr>
                  </a:glow>
                </a:effectLst>
              </a:rPr>
              <a:t>Технические</a:t>
            </a:r>
            <a:r>
              <a:rPr lang="uk-UA" sz="2800" b="1" dirty="0" smtClean="0">
                <a:solidFill>
                  <a:schemeClr val="bg1"/>
                </a:solidFill>
                <a:effectLst>
                  <a:glow rad="101600">
                    <a:schemeClr val="tx1">
                      <a:lumMod val="65000"/>
                      <a:lumOff val="35000"/>
                      <a:alpha val="60000"/>
                    </a:schemeClr>
                  </a:glow>
                </a:effectLst>
              </a:rPr>
              <a:t> </a:t>
            </a:r>
            <a:r>
              <a:rPr lang="uk-UA" sz="2800" b="1" dirty="0" err="1" smtClean="0">
                <a:solidFill>
                  <a:schemeClr val="bg1"/>
                </a:solidFill>
                <a:effectLst>
                  <a:glow rad="101600">
                    <a:schemeClr val="tx1">
                      <a:lumMod val="65000"/>
                      <a:lumOff val="35000"/>
                      <a:alpha val="60000"/>
                    </a:schemeClr>
                  </a:glow>
                </a:effectLst>
              </a:rPr>
              <a:t>способ</a:t>
            </a:r>
            <a:r>
              <a:rPr lang="ru-RU" sz="2800" b="1" dirty="0" smtClean="0">
                <a:solidFill>
                  <a:schemeClr val="bg1"/>
                </a:solidFill>
                <a:effectLst>
                  <a:glow rad="101600">
                    <a:schemeClr val="tx1">
                      <a:lumMod val="65000"/>
                      <a:lumOff val="35000"/>
                      <a:alpha val="60000"/>
                    </a:schemeClr>
                  </a:glow>
                </a:effectLst>
              </a:rPr>
              <a:t>ы</a:t>
            </a:r>
            <a:endParaRPr lang="ru-RU" sz="2400" b="1" dirty="0">
              <a:solidFill>
                <a:schemeClr val="bg1"/>
              </a:solidFill>
              <a:effectLst>
                <a:glow rad="101600">
                  <a:schemeClr val="tx1">
                    <a:lumMod val="65000"/>
                    <a:lumOff val="35000"/>
                    <a:alpha val="60000"/>
                  </a:schemeClr>
                </a:glow>
              </a:effectLst>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97531"/>
            <a:ext cx="5755426" cy="6231869"/>
          </a:xfrm>
          <a:prstGeom prst="rect">
            <a:avLst/>
          </a:prstGeom>
        </p:spPr>
      </p:pic>
      <p:sp>
        <p:nvSpPr>
          <p:cNvPr id="8" name="Прямокутник 7"/>
          <p:cNvSpPr/>
          <p:nvPr/>
        </p:nvSpPr>
        <p:spPr>
          <a:xfrm>
            <a:off x="971600" y="6388332"/>
            <a:ext cx="3857531" cy="369332"/>
          </a:xfrm>
          <a:prstGeom prst="rect">
            <a:avLst/>
          </a:prstGeom>
        </p:spPr>
        <p:txBody>
          <a:bodyPr wrap="none">
            <a:spAutoFit/>
          </a:bodyPr>
          <a:lstStyle/>
          <a:p>
            <a:r>
              <a:rPr lang="en-US" dirty="0">
                <a:hlinkClick r:id="rId4"/>
              </a:rPr>
              <a:t>http://</a:t>
            </a:r>
            <a:r>
              <a:rPr lang="en-US" dirty="0" smtClean="0">
                <a:hlinkClick r:id="rId4"/>
              </a:rPr>
              <a:t>msug.vn.ua/Posts/Details/4221</a:t>
            </a:r>
            <a:r>
              <a:rPr lang="en-US" dirty="0" smtClean="0"/>
              <a:t> </a:t>
            </a:r>
            <a:endParaRPr lang="ru-RU" dirty="0"/>
          </a:p>
        </p:txBody>
      </p:sp>
    </p:spTree>
    <p:extLst>
      <p:ext uri="{BB962C8B-B14F-4D97-AF65-F5344CB8AC3E}">
        <p14:creationId xmlns:p14="http://schemas.microsoft.com/office/powerpoint/2010/main" val="1400111068"/>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Метрики </a:t>
            </a:r>
            <a:r>
              <a:rPr lang="uk-UA" dirty="0" err="1" smtClean="0"/>
              <a:t>кода</a:t>
            </a:r>
            <a:endParaRPr lang="ru-RU" dirty="0"/>
          </a:p>
        </p:txBody>
      </p:sp>
      <p:sp>
        <p:nvSpPr>
          <p:cNvPr id="3" name="Місце для вмісту 2"/>
          <p:cNvSpPr>
            <a:spLocks noGrp="1"/>
          </p:cNvSpPr>
          <p:nvPr>
            <p:ph idx="1"/>
          </p:nvPr>
        </p:nvSpPr>
        <p:spPr>
          <a:xfrm>
            <a:off x="838200" y="1524000"/>
            <a:ext cx="8077200" cy="5145362"/>
          </a:xfrm>
        </p:spPr>
        <p:txBody>
          <a:bodyPr>
            <a:normAutofit/>
          </a:bodyPr>
          <a:lstStyle/>
          <a:p>
            <a:r>
              <a:rPr lang="ru-RU" dirty="0" smtClean="0"/>
              <a:t>Это количественные показатели, которые можно измерить и которые могут дать представление о качестве кода</a:t>
            </a:r>
            <a:endParaRPr lang="en-US" dirty="0" smtClean="0"/>
          </a:p>
          <a:p>
            <a:r>
              <a:rPr lang="ru-RU" dirty="0" smtClean="0"/>
              <a:t>Что можно померять:</a:t>
            </a:r>
          </a:p>
          <a:p>
            <a:pPr lvl="4"/>
            <a:r>
              <a:rPr lang="en-US" dirty="0" smtClean="0"/>
              <a:t>Lines of code</a:t>
            </a:r>
          </a:p>
          <a:p>
            <a:pPr lvl="4"/>
            <a:r>
              <a:rPr lang="en-US" dirty="0" smtClean="0"/>
              <a:t>Number of classes</a:t>
            </a:r>
          </a:p>
          <a:p>
            <a:pPr lvl="4"/>
            <a:r>
              <a:rPr lang="en-US" dirty="0" smtClean="0"/>
              <a:t>Inheritance depth </a:t>
            </a:r>
          </a:p>
          <a:p>
            <a:pPr lvl="4"/>
            <a:r>
              <a:rPr lang="en-US" dirty="0" smtClean="0"/>
              <a:t>Maintainability index</a:t>
            </a:r>
          </a:p>
          <a:p>
            <a:pPr lvl="4"/>
            <a:r>
              <a:rPr lang="en-US" dirty="0" err="1" smtClean="0"/>
              <a:t>Cyclomatic</a:t>
            </a:r>
            <a:r>
              <a:rPr lang="en-US" dirty="0" smtClean="0"/>
              <a:t> index</a:t>
            </a:r>
            <a:endParaRPr lang="ru-RU" dirty="0" smtClean="0"/>
          </a:p>
          <a:p>
            <a:pPr marL="1828800" lvl="4" indent="0">
              <a:buNone/>
            </a:pPr>
            <a:endParaRPr lang="ru-RU"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13366" y="4663299"/>
            <a:ext cx="3024337" cy="9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232806"/>
      </p:ext>
    </p:extLst>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err="1" smtClean="0"/>
              <a:t>NDepend</a:t>
            </a:r>
            <a:r>
              <a:rPr lang="en-US" dirty="0" smtClean="0"/>
              <a:t>. Dependency graph</a:t>
            </a:r>
            <a:endParaRPr lang="ru-RU" dirty="0"/>
          </a:p>
        </p:txBody>
      </p:sp>
      <p:sp>
        <p:nvSpPr>
          <p:cNvPr id="3" name="Місце для вмісту 2"/>
          <p:cNvSpPr>
            <a:spLocks noGrp="1"/>
          </p:cNvSpPr>
          <p:nvPr>
            <p:ph idx="1"/>
          </p:nvPr>
        </p:nvSpPr>
        <p:spPr/>
        <p:txBody>
          <a:bodyPr/>
          <a:lstStyle/>
          <a:p>
            <a:endParaRPr lang="ru-RU"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936" y="1556792"/>
            <a:ext cx="8290560"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268097"/>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err="1" smtClean="0"/>
              <a:t>NDepend</a:t>
            </a:r>
            <a:r>
              <a:rPr lang="en-US" dirty="0" smtClean="0"/>
              <a:t>. Dependency graph</a:t>
            </a:r>
            <a:endParaRPr lang="ru-RU" dirty="0"/>
          </a:p>
        </p:txBody>
      </p:sp>
      <p:sp>
        <p:nvSpPr>
          <p:cNvPr id="3" name="Місце для вмісту 2"/>
          <p:cNvSpPr>
            <a:spLocks noGrp="1"/>
          </p:cNvSpPr>
          <p:nvPr>
            <p:ph idx="1"/>
          </p:nvPr>
        </p:nvSpPr>
        <p:spPr/>
        <p:txBody>
          <a:bodyPr/>
          <a:lstStyle/>
          <a:p>
            <a:endParaRPr lang="ru-RU"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936" y="1556792"/>
            <a:ext cx="8290560"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image[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467" y="5445224"/>
            <a:ext cx="5883909" cy="123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96105"/>
      </p:ext>
    </p:extLst>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Ndepend</a:t>
            </a:r>
            <a:r>
              <a:rPr lang="en-US" dirty="0" smtClean="0"/>
              <a:t>. Dependency matrix</a:t>
            </a:r>
            <a:endParaRPr lang="ru-RU" dirty="0"/>
          </a:p>
        </p:txBody>
      </p:sp>
      <p:sp>
        <p:nvSpPr>
          <p:cNvPr id="3" name="Місце для вмісту 2"/>
          <p:cNvSpPr>
            <a:spLocks noGrp="1"/>
          </p:cNvSpPr>
          <p:nvPr>
            <p:ph idx="1"/>
          </p:nvPr>
        </p:nvSpPr>
        <p:spPr/>
        <p:txBody>
          <a:bodyPr/>
          <a:lstStyle/>
          <a:p>
            <a:endParaRPr lang="ru-RU"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969" y="1518915"/>
            <a:ext cx="6428423" cy="457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997005"/>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Ndepend</a:t>
            </a:r>
            <a:r>
              <a:rPr lang="en-US" dirty="0" smtClean="0"/>
              <a:t>. Metrics view</a:t>
            </a:r>
            <a:endParaRPr lang="ru-RU" dirty="0"/>
          </a:p>
        </p:txBody>
      </p:sp>
      <p:sp>
        <p:nvSpPr>
          <p:cNvPr id="3" name="Місце для вмісту 2"/>
          <p:cNvSpPr>
            <a:spLocks noGrp="1"/>
          </p:cNvSpPr>
          <p:nvPr>
            <p:ph idx="1"/>
          </p:nvPr>
        </p:nvSpPr>
        <p:spPr/>
        <p:txBody>
          <a:bodyPr/>
          <a:lstStyle/>
          <a:p>
            <a:endParaRPr lang="ru-RU"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916832"/>
            <a:ext cx="69818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8384825"/>
      </p:ext>
    </p:extLst>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CQL Query Explorer</a:t>
            </a:r>
            <a:endParaRPr lang="ru-RU" dirty="0"/>
          </a:p>
        </p:txBody>
      </p:sp>
      <p:sp>
        <p:nvSpPr>
          <p:cNvPr id="3" name="Місце для вмісту 2"/>
          <p:cNvSpPr>
            <a:spLocks noGrp="1"/>
          </p:cNvSpPr>
          <p:nvPr>
            <p:ph idx="1"/>
          </p:nvPr>
        </p:nvSpPr>
        <p:spPr/>
        <p:txBody>
          <a:bodyPr/>
          <a:lstStyle/>
          <a:p>
            <a:endParaRPr lang="ru-RU"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54064"/>
            <a:ext cx="737567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740568"/>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NDepend</a:t>
            </a:r>
            <a:r>
              <a:rPr lang="en-US" dirty="0" smtClean="0"/>
              <a:t>. CQL</a:t>
            </a:r>
            <a:endParaRPr lang="ru-RU" dirty="0"/>
          </a:p>
        </p:txBody>
      </p:sp>
      <p:sp>
        <p:nvSpPr>
          <p:cNvPr id="3" name="Місце для вмісту 2"/>
          <p:cNvSpPr>
            <a:spLocks noGrp="1"/>
          </p:cNvSpPr>
          <p:nvPr>
            <p:ph idx="1"/>
          </p:nvPr>
        </p:nvSpPr>
        <p:spPr>
          <a:xfrm>
            <a:off x="838200" y="1524000"/>
            <a:ext cx="8077200" cy="5073352"/>
          </a:xfrm>
        </p:spPr>
        <p:txBody>
          <a:bodyPr>
            <a:normAutofit fontScale="85000" lnSpcReduction="20000"/>
          </a:bodyPr>
          <a:lstStyle/>
          <a:p>
            <a:r>
              <a:rPr lang="ru-RU" dirty="0" smtClean="0"/>
              <a:t>SQL подобный </a:t>
            </a:r>
            <a:r>
              <a:rPr lang="ru-RU" dirty="0" err="1" smtClean="0"/>
              <a:t>синтакс</a:t>
            </a:r>
            <a:endParaRPr lang="ru-RU" dirty="0" smtClean="0"/>
          </a:p>
          <a:p>
            <a:r>
              <a:rPr lang="ru-RU" dirty="0" smtClean="0"/>
              <a:t>Запросы к базе кода</a:t>
            </a:r>
            <a:br>
              <a:rPr lang="ru-RU" dirty="0" smtClean="0"/>
            </a:br>
            <a:r>
              <a:rPr lang="ru-RU" dirty="0" smtClean="0"/>
              <a:t>(</a:t>
            </a:r>
            <a:r>
              <a:rPr lang="ru-RU" dirty="0" err="1" smtClean="0"/>
              <a:t>code</a:t>
            </a:r>
            <a:r>
              <a:rPr lang="ru-RU" dirty="0" smtClean="0"/>
              <a:t> </a:t>
            </a:r>
            <a:r>
              <a:rPr lang="ru-RU" dirty="0" err="1" smtClean="0"/>
              <a:t>base</a:t>
            </a:r>
            <a:r>
              <a:rPr lang="ru-RU" dirty="0" smtClean="0"/>
              <a:t>), чтобы полу-</a:t>
            </a:r>
            <a:br>
              <a:rPr lang="ru-RU" dirty="0" smtClean="0"/>
            </a:br>
            <a:r>
              <a:rPr lang="ru-RU" dirty="0" err="1" smtClean="0"/>
              <a:t>чить</a:t>
            </a:r>
            <a:r>
              <a:rPr lang="ru-RU" dirty="0" smtClean="0"/>
              <a:t> метрики</a:t>
            </a:r>
          </a:p>
          <a:p>
            <a:pPr marL="0" indent="0">
              <a:buNone/>
            </a:pPr>
            <a:endParaRPr lang="ru-RU" dirty="0" smtClean="0"/>
          </a:p>
          <a:p>
            <a:pPr marL="0" indent="0">
              <a:buNone/>
            </a:pPr>
            <a:r>
              <a:rPr lang="ru-RU" dirty="0" smtClean="0"/>
              <a:t>SELECT TOP 10 METHODS </a:t>
            </a:r>
          </a:p>
          <a:p>
            <a:pPr marL="0" indent="0">
              <a:buNone/>
            </a:pPr>
            <a:r>
              <a:rPr lang="ru-RU" dirty="0" smtClean="0"/>
              <a:t>ORDER BY </a:t>
            </a:r>
            <a:r>
              <a:rPr lang="ru-RU" dirty="0" err="1" smtClean="0"/>
              <a:t>NbLinesOfCode</a:t>
            </a:r>
            <a:r>
              <a:rPr lang="ru-RU" dirty="0" smtClean="0"/>
              <a:t> DESC</a:t>
            </a:r>
            <a:br>
              <a:rPr lang="ru-RU" dirty="0" smtClean="0"/>
            </a:br>
            <a:endParaRPr lang="ru-RU" dirty="0" smtClean="0"/>
          </a:p>
          <a:p>
            <a:pPr marL="0" indent="0">
              <a:buNone/>
            </a:pPr>
            <a:r>
              <a:rPr lang="ru-RU" dirty="0" smtClean="0"/>
              <a:t>SELECT METHODS </a:t>
            </a:r>
          </a:p>
          <a:p>
            <a:pPr marL="0" indent="0">
              <a:buNone/>
            </a:pPr>
            <a:r>
              <a:rPr lang="ru-RU" dirty="0" smtClean="0"/>
              <a:t>WHERE </a:t>
            </a:r>
            <a:r>
              <a:rPr lang="ru-RU" dirty="0" err="1" smtClean="0"/>
              <a:t>NbLinesOfCode</a:t>
            </a:r>
            <a:r>
              <a:rPr lang="ru-RU" dirty="0" smtClean="0"/>
              <a:t> &gt; 10</a:t>
            </a:r>
            <a:br>
              <a:rPr lang="ru-RU" dirty="0" smtClean="0"/>
            </a:br>
            <a:endParaRPr lang="ru-RU" dirty="0" smtClean="0"/>
          </a:p>
          <a:p>
            <a:pPr marL="0" indent="0">
              <a:buNone/>
            </a:pPr>
            <a:r>
              <a:rPr lang="ru-RU" dirty="0" smtClean="0"/>
              <a:t>SELECT FIELDS WHERE </a:t>
            </a:r>
            <a:r>
              <a:rPr lang="ru-RU" dirty="0" err="1" smtClean="0"/>
              <a:t>HasAttribute</a:t>
            </a:r>
            <a:r>
              <a:rPr lang="ru-RU" dirty="0" smtClean="0"/>
              <a:t> "</a:t>
            </a:r>
            <a:r>
              <a:rPr lang="ru-RU" dirty="0" err="1" smtClean="0"/>
              <a:t>System.ThreadStaticAttribute</a:t>
            </a:r>
            <a:r>
              <a:rPr lang="ru-RU" dirty="0" smtClean="0"/>
              <a:t>"</a:t>
            </a:r>
          </a:p>
          <a:p>
            <a:endParaRPr lang="ru-RU" dirty="0" smtClean="0"/>
          </a:p>
          <a:p>
            <a:endParaRPr lang="ru-RU"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191" y="404664"/>
            <a:ext cx="3643313" cy="5133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447452"/>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Метрики</a:t>
            </a:r>
            <a:endParaRPr lang="ru-RU"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97110"/>
            <a:ext cx="4219575" cy="657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5616" y="1268760"/>
            <a:ext cx="1728192" cy="529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070401"/>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err="1" smtClean="0"/>
              <a:t>Зачем</a:t>
            </a:r>
            <a:r>
              <a:rPr lang="uk-UA" dirty="0" smtClean="0"/>
              <a:t> </a:t>
            </a:r>
            <a:r>
              <a:rPr lang="uk-UA" dirty="0" err="1" smtClean="0"/>
              <a:t>качество</a:t>
            </a:r>
            <a:r>
              <a:rPr lang="uk-UA" dirty="0" smtClean="0"/>
              <a:t>?</a:t>
            </a:r>
            <a:endParaRPr lang="ru-RU" dirty="0"/>
          </a:p>
        </p:txBody>
      </p:sp>
      <p:sp>
        <p:nvSpPr>
          <p:cNvPr id="3" name="Місце для вмісту 2"/>
          <p:cNvSpPr>
            <a:spLocks noGrp="1"/>
          </p:cNvSpPr>
          <p:nvPr>
            <p:ph idx="1"/>
          </p:nvPr>
        </p:nvSpPr>
        <p:spPr/>
        <p:txBody>
          <a:bodyPr/>
          <a:lstStyle/>
          <a:p>
            <a:endParaRPr lang="ru-RU"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281" t="6694" r="8594" b="24686"/>
          <a:stretch/>
        </p:blipFill>
        <p:spPr bwMode="auto">
          <a:xfrm>
            <a:off x="1403648" y="1628799"/>
            <a:ext cx="6696744" cy="4128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8404962"/>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Coupling</a:t>
            </a:r>
            <a:endParaRPr lang="ru-RU" dirty="0"/>
          </a:p>
        </p:txBody>
      </p:sp>
      <p:sp>
        <p:nvSpPr>
          <p:cNvPr id="3" name="Місце для вмісту 2"/>
          <p:cNvSpPr>
            <a:spLocks noGrp="1"/>
          </p:cNvSpPr>
          <p:nvPr>
            <p:ph idx="1"/>
          </p:nvPr>
        </p:nvSpPr>
        <p:spPr/>
        <p:txBody>
          <a:bodyPr/>
          <a:lstStyle/>
          <a:p>
            <a:r>
              <a:rPr lang="en-US" b="1" dirty="0"/>
              <a:t>Efferent coupling (</a:t>
            </a:r>
            <a:r>
              <a:rPr lang="en-US" b="1" dirty="0" err="1"/>
              <a:t>Ce</a:t>
            </a:r>
            <a:r>
              <a:rPr lang="en-US" b="1" dirty="0"/>
              <a:t>)</a:t>
            </a:r>
            <a:r>
              <a:rPr lang="en-US" dirty="0"/>
              <a:t>: </a:t>
            </a:r>
            <a:r>
              <a:rPr lang="ru-RU" dirty="0" smtClean="0"/>
              <a:t>внутренняя связанность, </a:t>
            </a:r>
            <a:r>
              <a:rPr lang="uk-UA" dirty="0" smtClean="0"/>
              <a:t>число </a:t>
            </a:r>
            <a:r>
              <a:rPr lang="uk-UA" dirty="0" err="1" smtClean="0"/>
              <a:t>типов</a:t>
            </a:r>
            <a:r>
              <a:rPr lang="uk-UA" dirty="0" smtClean="0"/>
              <a:t> </a:t>
            </a:r>
            <a:r>
              <a:rPr lang="uk-UA" dirty="0" err="1" smtClean="0"/>
              <a:t>внутри</a:t>
            </a:r>
            <a:r>
              <a:rPr lang="uk-UA" dirty="0" smtClean="0"/>
              <a:t>  </a:t>
            </a:r>
            <a:r>
              <a:rPr lang="uk-UA" dirty="0" err="1" smtClean="0"/>
              <a:t>сборки</a:t>
            </a:r>
            <a:r>
              <a:rPr lang="uk-UA" dirty="0" smtClean="0"/>
              <a:t>, </a:t>
            </a:r>
            <a:r>
              <a:rPr lang="uk-UA" dirty="0" err="1" smtClean="0"/>
              <a:t>котор</a:t>
            </a:r>
            <a:r>
              <a:rPr lang="ru-RU" dirty="0" err="1" smtClean="0"/>
              <a:t>ые</a:t>
            </a:r>
            <a:r>
              <a:rPr lang="ru-RU" dirty="0" smtClean="0"/>
              <a:t> зависят от типов из вне сборки</a:t>
            </a:r>
            <a:r>
              <a:rPr lang="uk-UA" dirty="0" smtClean="0"/>
              <a:t> </a:t>
            </a:r>
          </a:p>
          <a:p>
            <a:r>
              <a:rPr lang="en-US" b="1" dirty="0" smtClean="0"/>
              <a:t>Afferent </a:t>
            </a:r>
            <a:r>
              <a:rPr lang="en-US" b="1" dirty="0"/>
              <a:t>coupling (</a:t>
            </a:r>
            <a:r>
              <a:rPr lang="en-US" b="1" dirty="0" err="1"/>
              <a:t>Ca</a:t>
            </a:r>
            <a:r>
              <a:rPr lang="en-US" b="1" dirty="0"/>
              <a:t>):</a:t>
            </a:r>
            <a:r>
              <a:rPr lang="en-US" dirty="0"/>
              <a:t> </a:t>
            </a:r>
            <a:r>
              <a:rPr lang="ru-RU" dirty="0" smtClean="0"/>
              <a:t>внешняя связанность</a:t>
            </a:r>
            <a:r>
              <a:rPr lang="ru-RU" dirty="0"/>
              <a:t>, </a:t>
            </a:r>
            <a:r>
              <a:rPr lang="ru-RU" dirty="0" smtClean="0"/>
              <a:t>число типов вне сборки которые зависят от типов в внутри сборки</a:t>
            </a:r>
          </a:p>
        </p:txBody>
      </p:sp>
    </p:spTree>
    <p:extLst>
      <p:ext uri="{BB962C8B-B14F-4D97-AF65-F5344CB8AC3E}">
        <p14:creationId xmlns:p14="http://schemas.microsoft.com/office/powerpoint/2010/main" val="2163253309"/>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Instability (I)</a:t>
            </a:r>
            <a:endParaRPr lang="ru-RU" dirty="0"/>
          </a:p>
        </p:txBody>
      </p:sp>
      <p:sp>
        <p:nvSpPr>
          <p:cNvPr id="3" name="Місце для вмісту 2"/>
          <p:cNvSpPr>
            <a:spLocks noGrp="1"/>
          </p:cNvSpPr>
          <p:nvPr>
            <p:ph idx="1"/>
          </p:nvPr>
        </p:nvSpPr>
        <p:spPr/>
        <p:txBody>
          <a:bodyPr>
            <a:normAutofit/>
          </a:bodyPr>
          <a:lstStyle/>
          <a:p>
            <a:pPr marL="0" indent="0">
              <a:buNone/>
            </a:pPr>
            <a:r>
              <a:rPr lang="en-US" b="1" dirty="0"/>
              <a:t>Instability (I): </a:t>
            </a:r>
            <a:r>
              <a:rPr lang="ru-RU" dirty="0" smtClean="0"/>
              <a:t>отношение внутренней связанности(</a:t>
            </a:r>
            <a:r>
              <a:rPr lang="ru-RU" dirty="0" err="1" smtClean="0"/>
              <a:t>Ce</a:t>
            </a:r>
            <a:r>
              <a:rPr lang="ru-RU" dirty="0" smtClean="0"/>
              <a:t>) к общей связанности, индикатор устойчивости к изменениям. </a:t>
            </a:r>
          </a:p>
          <a:p>
            <a:pPr marL="0" indent="0">
              <a:buNone/>
            </a:pPr>
            <a:r>
              <a:rPr lang="en-US" dirty="0" smtClean="0"/>
              <a:t>I </a:t>
            </a:r>
            <a:r>
              <a:rPr lang="en-US" dirty="0"/>
              <a:t>= </a:t>
            </a:r>
            <a:r>
              <a:rPr lang="en-US" dirty="0" err="1"/>
              <a:t>Ce</a:t>
            </a:r>
            <a:r>
              <a:rPr lang="en-US" dirty="0"/>
              <a:t> / (</a:t>
            </a:r>
            <a:r>
              <a:rPr lang="en-US" dirty="0" err="1"/>
              <a:t>Ce</a:t>
            </a:r>
            <a:r>
              <a:rPr lang="en-US" dirty="0"/>
              <a:t> + </a:t>
            </a:r>
            <a:r>
              <a:rPr lang="en-US" dirty="0" err="1"/>
              <a:t>Ca</a:t>
            </a:r>
            <a:r>
              <a:rPr lang="en-US" dirty="0"/>
              <a:t>)</a:t>
            </a:r>
          </a:p>
          <a:p>
            <a:pPr marL="0" indent="0">
              <a:buNone/>
            </a:pPr>
            <a:r>
              <a:rPr lang="en-US" dirty="0"/>
              <a:t>I=0 </a:t>
            </a:r>
            <a:r>
              <a:rPr lang="ru-RU" dirty="0" smtClean="0"/>
              <a:t>– полностью стабильная сборка, сложная для модификации</a:t>
            </a:r>
            <a:r>
              <a:rPr lang="en-US" dirty="0" smtClean="0"/>
              <a:t>.</a:t>
            </a:r>
            <a:endParaRPr lang="en-US" dirty="0"/>
          </a:p>
          <a:p>
            <a:pPr marL="0" indent="0">
              <a:buNone/>
            </a:pPr>
            <a:r>
              <a:rPr lang="en-US" dirty="0"/>
              <a:t>I=1 </a:t>
            </a:r>
            <a:r>
              <a:rPr lang="uk-UA" dirty="0" smtClean="0"/>
              <a:t>– </a:t>
            </a:r>
            <a:r>
              <a:rPr lang="ru-RU" dirty="0" smtClean="0"/>
              <a:t>нестабильная сборка, внутри слабая связанность</a:t>
            </a:r>
            <a:endParaRPr lang="ru-RU" dirty="0"/>
          </a:p>
        </p:txBody>
      </p:sp>
    </p:spTree>
    <p:extLst>
      <p:ext uri="{BB962C8B-B14F-4D97-AF65-F5344CB8AC3E}">
        <p14:creationId xmlns:p14="http://schemas.microsoft.com/office/powerpoint/2010/main" val="3584472787"/>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Abstractness (A)</a:t>
            </a:r>
            <a:endParaRPr lang="ru-RU" dirty="0"/>
          </a:p>
        </p:txBody>
      </p:sp>
      <p:sp>
        <p:nvSpPr>
          <p:cNvPr id="3" name="Місце для вмісту 2"/>
          <p:cNvSpPr>
            <a:spLocks noGrp="1"/>
          </p:cNvSpPr>
          <p:nvPr>
            <p:ph idx="1"/>
          </p:nvPr>
        </p:nvSpPr>
        <p:spPr/>
        <p:txBody>
          <a:bodyPr/>
          <a:lstStyle/>
          <a:p>
            <a:r>
              <a:rPr lang="en-US" dirty="0"/>
              <a:t>Abstractness (A): </a:t>
            </a:r>
            <a:r>
              <a:rPr lang="ru-RU" dirty="0" smtClean="0"/>
              <a:t>абстрактность, отношение числа внутренних абстрактных типов к числу внутренних типов</a:t>
            </a:r>
            <a:r>
              <a:rPr lang="en-US" dirty="0" smtClean="0"/>
              <a:t>.</a:t>
            </a:r>
            <a:endParaRPr lang="en-US" dirty="0"/>
          </a:p>
          <a:p>
            <a:pPr marL="0" indent="0">
              <a:buNone/>
            </a:pPr>
            <a:endParaRPr lang="uk-UA" dirty="0" smtClean="0"/>
          </a:p>
          <a:p>
            <a:pPr marL="0" indent="0">
              <a:buNone/>
            </a:pPr>
            <a:r>
              <a:rPr lang="en-US" dirty="0" smtClean="0"/>
              <a:t>A=0 </a:t>
            </a:r>
            <a:r>
              <a:rPr lang="ru-RU" dirty="0" smtClean="0"/>
              <a:t>– полностью «конкретная» сборка </a:t>
            </a:r>
          </a:p>
          <a:p>
            <a:pPr marL="0" indent="0">
              <a:buNone/>
            </a:pPr>
            <a:r>
              <a:rPr lang="en-US" dirty="0" smtClean="0"/>
              <a:t>A=1 </a:t>
            </a:r>
            <a:r>
              <a:rPr lang="ru-RU" dirty="0" smtClean="0"/>
              <a:t>– полностью абстрактная сборка</a:t>
            </a:r>
            <a:endParaRPr lang="ru-RU" dirty="0"/>
          </a:p>
        </p:txBody>
      </p:sp>
    </p:spTree>
    <p:extLst>
      <p:ext uri="{BB962C8B-B14F-4D97-AF65-F5344CB8AC3E}">
        <p14:creationId xmlns:p14="http://schemas.microsoft.com/office/powerpoint/2010/main" val="78844587"/>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Relational </a:t>
            </a:r>
            <a:r>
              <a:rPr lang="en-US" dirty="0" smtClean="0"/>
              <a:t>Cohesion</a:t>
            </a:r>
            <a:r>
              <a:rPr lang="uk-UA" dirty="0" smtClean="0"/>
              <a:t> (</a:t>
            </a:r>
            <a:r>
              <a:rPr lang="en-US" dirty="0"/>
              <a:t>H</a:t>
            </a:r>
            <a:r>
              <a:rPr lang="uk-UA" dirty="0" smtClean="0"/>
              <a:t>)</a:t>
            </a:r>
            <a:endParaRPr lang="ru-RU" dirty="0"/>
          </a:p>
        </p:txBody>
      </p:sp>
      <p:sp>
        <p:nvSpPr>
          <p:cNvPr id="3" name="Місце для вмісту 2"/>
          <p:cNvSpPr>
            <a:spLocks noGrp="1"/>
          </p:cNvSpPr>
          <p:nvPr>
            <p:ph idx="1"/>
          </p:nvPr>
        </p:nvSpPr>
        <p:spPr/>
        <p:txBody>
          <a:bodyPr>
            <a:normAutofit fontScale="77500" lnSpcReduction="20000"/>
          </a:bodyPr>
          <a:lstStyle/>
          <a:p>
            <a:pPr marL="0" indent="0">
              <a:buNone/>
            </a:pPr>
            <a:r>
              <a:rPr lang="ru-RU" b="1" dirty="0" err="1" smtClean="0"/>
              <a:t>Relational</a:t>
            </a:r>
            <a:r>
              <a:rPr lang="ru-RU" b="1" dirty="0" smtClean="0"/>
              <a:t> </a:t>
            </a:r>
            <a:r>
              <a:rPr lang="ru-RU" b="1" dirty="0" err="1" smtClean="0"/>
              <a:t>Cohesion</a:t>
            </a:r>
            <a:r>
              <a:rPr lang="ru-RU" b="1" dirty="0" smtClean="0"/>
              <a:t> (H): </a:t>
            </a:r>
            <a:r>
              <a:rPr lang="ru-RU" dirty="0" smtClean="0"/>
              <a:t>относительная </a:t>
            </a:r>
            <a:r>
              <a:rPr lang="ru-RU" dirty="0" err="1" smtClean="0"/>
              <a:t>сцепленность</a:t>
            </a:r>
            <a:r>
              <a:rPr lang="ru-RU" dirty="0" smtClean="0"/>
              <a:t>, среднее число внутренних отношений на тип:</a:t>
            </a:r>
          </a:p>
          <a:p>
            <a:pPr marL="0" indent="0">
              <a:buNone/>
            </a:pPr>
            <a:r>
              <a:rPr lang="ru-RU" dirty="0" smtClean="0"/>
              <a:t>H = (R + 1) / N, </a:t>
            </a:r>
          </a:p>
          <a:p>
            <a:pPr marL="0" indent="0">
              <a:buNone/>
            </a:pPr>
            <a:r>
              <a:rPr lang="ru-RU" dirty="0" smtClean="0"/>
              <a:t>где R = число отношений внутри сборки, </a:t>
            </a:r>
          </a:p>
          <a:p>
            <a:pPr marL="0" indent="0">
              <a:buNone/>
            </a:pPr>
            <a:r>
              <a:rPr lang="ru-RU" dirty="0" smtClean="0"/>
              <a:t>N = число типов сборки</a:t>
            </a:r>
          </a:p>
          <a:p>
            <a:pPr marL="0" indent="0">
              <a:buNone/>
            </a:pPr>
            <a:endParaRPr lang="ru-RU" dirty="0" smtClean="0"/>
          </a:p>
          <a:p>
            <a:pPr marL="0" indent="0">
              <a:buNone/>
            </a:pPr>
            <a:r>
              <a:rPr lang="ru-RU" dirty="0" smtClean="0"/>
              <a:t>Классы внутри сборки должны сильно соотносится друг с другом, и </a:t>
            </a:r>
            <a:r>
              <a:rPr lang="ru-RU" dirty="0" err="1" smtClean="0"/>
              <a:t>сцепленность</a:t>
            </a:r>
            <a:r>
              <a:rPr lang="ru-RU" dirty="0" smtClean="0"/>
              <a:t> должна быть высокой.</a:t>
            </a:r>
          </a:p>
          <a:p>
            <a:pPr marL="0" indent="0">
              <a:buNone/>
            </a:pPr>
            <a:endParaRPr lang="ru-RU" dirty="0"/>
          </a:p>
          <a:p>
            <a:pPr marL="0" indent="0">
              <a:buNone/>
            </a:pPr>
            <a:r>
              <a:rPr lang="ru-RU" dirty="0" smtClean="0"/>
              <a:t>С другой стороны, слишком большие значение могут означать излишнюю связанность. Хорошие значения </a:t>
            </a:r>
            <a:r>
              <a:rPr lang="ru-RU" dirty="0" err="1" smtClean="0"/>
              <a:t>сцепленности</a:t>
            </a:r>
            <a:r>
              <a:rPr lang="ru-RU" dirty="0" smtClean="0"/>
              <a:t> </a:t>
            </a:r>
            <a:r>
              <a:rPr lang="ru-RU" dirty="0"/>
              <a:t>1.5 ≤ H ≤ 4.0 </a:t>
            </a:r>
            <a:endParaRPr lang="ru-RU" dirty="0" smtClean="0"/>
          </a:p>
        </p:txBody>
      </p:sp>
    </p:spTree>
    <p:extLst>
      <p:ext uri="{BB962C8B-B14F-4D97-AF65-F5344CB8AC3E}">
        <p14:creationId xmlns:p14="http://schemas.microsoft.com/office/powerpoint/2010/main" val="129326912"/>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smtClean="0"/>
              <a:t>Coupling, Cohesion, Abstractness and Instability metrics on example </a:t>
            </a:r>
            <a:endParaRPr lang="ru-RU" dirty="0"/>
          </a:p>
        </p:txBody>
      </p:sp>
      <p:sp>
        <p:nvSpPr>
          <p:cNvPr id="3" name="Місце для вмісту 2"/>
          <p:cNvSpPr>
            <a:spLocks noGrp="1"/>
          </p:cNvSpPr>
          <p:nvPr>
            <p:ph idx="1"/>
          </p:nvPr>
        </p:nvSpPr>
        <p:spPr/>
        <p:txBody>
          <a:bodyPr/>
          <a:lstStyle/>
          <a:p>
            <a:endParaRPr lang="ru-RU" dirty="0"/>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814" y="1594073"/>
            <a:ext cx="7867650"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43608" y="5951021"/>
            <a:ext cx="7683450" cy="646331"/>
          </a:xfrm>
          <a:prstGeom prst="rect">
            <a:avLst/>
          </a:prstGeom>
          <a:noFill/>
        </p:spPr>
        <p:txBody>
          <a:bodyPr wrap="none" rtlCol="0">
            <a:spAutoFit/>
          </a:bodyPr>
          <a:lstStyle/>
          <a:p>
            <a:r>
              <a:rPr lang="ru-RU" dirty="0" smtClean="0"/>
              <a:t>Се = внутренняя связанность, </a:t>
            </a:r>
            <a:r>
              <a:rPr lang="ru-RU" dirty="0" err="1" smtClean="0"/>
              <a:t>Са</a:t>
            </a:r>
            <a:r>
              <a:rPr lang="ru-RU" dirty="0" smtClean="0"/>
              <a:t> – внешняя, I – стабильность, </a:t>
            </a:r>
          </a:p>
          <a:p>
            <a:r>
              <a:rPr lang="ru-RU" dirty="0" smtClean="0"/>
              <a:t>N – число типов сборки, А – абстрактность, Н – относительная </a:t>
            </a:r>
            <a:r>
              <a:rPr lang="ru-RU" dirty="0" err="1" smtClean="0"/>
              <a:t>сцепленность</a:t>
            </a:r>
            <a:endParaRPr lang="ru-RU" dirty="0"/>
          </a:p>
        </p:txBody>
      </p:sp>
    </p:spTree>
    <p:extLst>
      <p:ext uri="{BB962C8B-B14F-4D97-AF65-F5344CB8AC3E}">
        <p14:creationId xmlns:p14="http://schemas.microsoft.com/office/powerpoint/2010/main" val="1834911254"/>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Lack of cohesion (</a:t>
            </a:r>
            <a:r>
              <a:rPr lang="en-US" dirty="0" smtClean="0"/>
              <a:t>LCOM</a:t>
            </a:r>
            <a:r>
              <a:rPr lang="uk-UA" dirty="0" smtClean="0"/>
              <a:t>)</a:t>
            </a:r>
            <a:endParaRPr lang="ru-RU" dirty="0"/>
          </a:p>
        </p:txBody>
      </p:sp>
      <p:sp>
        <p:nvSpPr>
          <p:cNvPr id="3" name="Місце для вмісту 2"/>
          <p:cNvSpPr>
            <a:spLocks noGrp="1"/>
          </p:cNvSpPr>
          <p:nvPr>
            <p:ph idx="1"/>
          </p:nvPr>
        </p:nvSpPr>
        <p:spPr>
          <a:xfrm>
            <a:off x="755576" y="1340768"/>
            <a:ext cx="5328592" cy="5400600"/>
          </a:xfrm>
        </p:spPr>
        <p:txBody>
          <a:bodyPr>
            <a:normAutofit fontScale="85000" lnSpcReduction="10000"/>
          </a:bodyPr>
          <a:lstStyle/>
          <a:p>
            <a:pPr marL="0" indent="0">
              <a:buNone/>
            </a:pPr>
            <a:r>
              <a:rPr lang="uk-UA" dirty="0" smtClean="0"/>
              <a:t>Принцип </a:t>
            </a:r>
            <a:r>
              <a:rPr lang="en-US" dirty="0" smtClean="0"/>
              <a:t>SRP </a:t>
            </a:r>
            <a:r>
              <a:rPr lang="ru-RU" dirty="0" smtClean="0"/>
              <a:t>утверждает, что класс должен иметь не более чем одну причину для изменения. Такой класс сцепленный (</a:t>
            </a:r>
            <a:r>
              <a:rPr lang="en-US" dirty="0" smtClean="0"/>
              <a:t>cohesive</a:t>
            </a:r>
            <a:r>
              <a:rPr lang="ru-RU" dirty="0" smtClean="0"/>
              <a:t>)</a:t>
            </a:r>
            <a:r>
              <a:rPr lang="en-US" dirty="0" smtClean="0"/>
              <a:t>.</a:t>
            </a:r>
            <a:endParaRPr lang="ru-RU" dirty="0" smtClean="0"/>
          </a:p>
          <a:p>
            <a:pPr marL="0" indent="0">
              <a:buNone/>
            </a:pPr>
            <a:endParaRPr lang="en-US" dirty="0"/>
          </a:p>
          <a:p>
            <a:pPr marL="0" indent="0">
              <a:buNone/>
            </a:pPr>
            <a:r>
              <a:rPr lang="ru-RU" dirty="0" smtClean="0"/>
              <a:t>Высокое значение означает </a:t>
            </a:r>
            <a:br>
              <a:rPr lang="ru-RU" dirty="0" smtClean="0"/>
            </a:br>
            <a:r>
              <a:rPr lang="ru-RU" dirty="0" smtClean="0"/>
              <a:t>плохо сцеплений класс</a:t>
            </a:r>
            <a:r>
              <a:rPr lang="en-US" dirty="0" smtClean="0"/>
              <a:t>.</a:t>
            </a:r>
            <a:endParaRPr lang="ru-RU" dirty="0" smtClean="0"/>
          </a:p>
          <a:p>
            <a:pPr marL="0" indent="0">
              <a:buNone/>
            </a:pPr>
            <a:endParaRPr lang="en-US" dirty="0"/>
          </a:p>
          <a:p>
            <a:pPr marL="0" indent="0">
              <a:buNone/>
            </a:pPr>
            <a:r>
              <a:rPr lang="ru-RU" dirty="0" smtClean="0"/>
              <a:t>Типы, у которых </a:t>
            </a:r>
            <a:r>
              <a:rPr lang="en-US" dirty="0" smtClean="0"/>
              <a:t>LCOM </a:t>
            </a:r>
            <a:r>
              <a:rPr lang="en-US" dirty="0"/>
              <a:t>&gt; 0.8 </a:t>
            </a:r>
            <a:r>
              <a:rPr lang="ru-RU" dirty="0" smtClean="0"/>
              <a:t>могут быть проблемными</a:t>
            </a:r>
            <a:r>
              <a:rPr lang="en-US" dirty="0" smtClean="0"/>
              <a:t>. </a:t>
            </a:r>
            <a:r>
              <a:rPr lang="ru-RU" dirty="0" smtClean="0"/>
              <a:t>Тем не менее, очень сложно избежать таких не-сцепленных типов</a:t>
            </a:r>
            <a:endParaRPr lang="ru-RU"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670" y="1556792"/>
            <a:ext cx="337185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9975241"/>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err="1"/>
              <a:t>Cyclomatic</a:t>
            </a:r>
            <a:r>
              <a:rPr lang="en-US" dirty="0"/>
              <a:t> Complexity (CC</a:t>
            </a:r>
            <a:r>
              <a:rPr lang="en-US" dirty="0" smtClean="0"/>
              <a:t>)</a:t>
            </a:r>
            <a:endParaRPr lang="ru-RU" dirty="0"/>
          </a:p>
        </p:txBody>
      </p:sp>
      <p:sp>
        <p:nvSpPr>
          <p:cNvPr id="3" name="Місце для вмісту 2"/>
          <p:cNvSpPr>
            <a:spLocks noGrp="1"/>
          </p:cNvSpPr>
          <p:nvPr>
            <p:ph idx="1"/>
          </p:nvPr>
        </p:nvSpPr>
        <p:spPr/>
        <p:txBody>
          <a:bodyPr>
            <a:normAutofit fontScale="85000" lnSpcReduction="20000"/>
          </a:bodyPr>
          <a:lstStyle/>
          <a:p>
            <a:pPr marL="0" indent="0">
              <a:buNone/>
            </a:pPr>
            <a:r>
              <a:rPr lang="ru-RU" dirty="0" smtClean="0"/>
              <a:t>Число следующих выражений в методе</a:t>
            </a:r>
            <a:r>
              <a:rPr lang="en-US" dirty="0" smtClean="0"/>
              <a:t>:</a:t>
            </a:r>
            <a:endParaRPr lang="en-US" dirty="0"/>
          </a:p>
          <a:p>
            <a:pPr marL="0" indent="0">
              <a:buNone/>
            </a:pPr>
            <a:r>
              <a:rPr lang="en-US" i="1" dirty="0" smtClean="0"/>
              <a:t>if</a:t>
            </a:r>
            <a:r>
              <a:rPr lang="en-US" i="1" dirty="0"/>
              <a:t>, while, for, </a:t>
            </a:r>
            <a:r>
              <a:rPr lang="en-US" i="1" dirty="0" err="1"/>
              <a:t>foreach</a:t>
            </a:r>
            <a:r>
              <a:rPr lang="en-US" i="1" dirty="0"/>
              <a:t>, case, default, </a:t>
            </a:r>
            <a:r>
              <a:rPr lang="en-US" i="1" dirty="0" smtClean="0"/>
              <a:t>continue</a:t>
            </a:r>
            <a:r>
              <a:rPr lang="en-US" i="1" dirty="0"/>
              <a:t>, </a:t>
            </a:r>
            <a:r>
              <a:rPr lang="en-US" i="1" dirty="0" err="1"/>
              <a:t>goto</a:t>
            </a:r>
            <a:r>
              <a:rPr lang="en-US" i="1" dirty="0"/>
              <a:t>, &amp;&amp;, ||, catch</a:t>
            </a:r>
            <a:r>
              <a:rPr lang="en-US" i="1" dirty="0" smtClean="0"/>
              <a:t>, ? </a:t>
            </a:r>
            <a:r>
              <a:rPr lang="en-US" i="1" dirty="0"/>
              <a:t>: (ternary operator), ?? (</a:t>
            </a:r>
            <a:r>
              <a:rPr lang="en-US" i="1" dirty="0" err="1"/>
              <a:t>nonnull</a:t>
            </a:r>
            <a:r>
              <a:rPr lang="en-US" i="1" dirty="0"/>
              <a:t> operator)</a:t>
            </a:r>
          </a:p>
          <a:p>
            <a:pPr marL="0" indent="0">
              <a:buNone/>
            </a:pPr>
            <a:r>
              <a:rPr lang="ru-RU" dirty="0" smtClean="0"/>
              <a:t/>
            </a:r>
            <a:br>
              <a:rPr lang="ru-RU" dirty="0" smtClean="0"/>
            </a:br>
            <a:r>
              <a:rPr lang="ru-RU" dirty="0" smtClean="0"/>
              <a:t>Эти выражения не учитываются</a:t>
            </a:r>
            <a:r>
              <a:rPr lang="en-US" dirty="0" smtClean="0"/>
              <a:t>: </a:t>
            </a:r>
            <a:endParaRPr lang="en-US" dirty="0"/>
          </a:p>
          <a:p>
            <a:pPr marL="0" indent="0">
              <a:buNone/>
            </a:pPr>
            <a:r>
              <a:rPr lang="en-US" i="1" dirty="0"/>
              <a:t>else, do, switch, try, using, throw, finally, return, </a:t>
            </a:r>
            <a:r>
              <a:rPr lang="en-US" i="1" dirty="0" smtClean="0"/>
              <a:t>object </a:t>
            </a:r>
            <a:r>
              <a:rPr lang="en-US" i="1" dirty="0"/>
              <a:t>creation, method call, field access</a:t>
            </a:r>
          </a:p>
          <a:p>
            <a:pPr marL="0" indent="0">
              <a:buNone/>
            </a:pPr>
            <a:r>
              <a:rPr lang="en-US" dirty="0"/>
              <a:t/>
            </a:r>
            <a:br>
              <a:rPr lang="en-US" dirty="0"/>
            </a:br>
            <a:r>
              <a:rPr lang="en-US" dirty="0" smtClean="0"/>
              <a:t>CC </a:t>
            </a:r>
            <a:r>
              <a:rPr lang="ru-RU" dirty="0" smtClean="0"/>
              <a:t>&gt; 15 сложно понимать, CC &gt; 30 очень сложные и должны быть разбиты на более мелкие методы (кроме сгенерированного кода</a:t>
            </a:r>
            <a:r>
              <a:rPr lang="en-US" dirty="0" smtClean="0"/>
              <a:t>)</a:t>
            </a:r>
            <a:endParaRPr lang="ru-RU" dirty="0"/>
          </a:p>
        </p:txBody>
      </p:sp>
    </p:spTree>
    <p:extLst>
      <p:ext uri="{BB962C8B-B14F-4D97-AF65-F5344CB8AC3E}">
        <p14:creationId xmlns:p14="http://schemas.microsoft.com/office/powerpoint/2010/main" val="91208247"/>
      </p:ext>
    </p:extLst>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smtClean="0"/>
              <a:t>Distance from </a:t>
            </a:r>
            <a:r>
              <a:rPr lang="en-US" dirty="0"/>
              <a:t>main sequence:</a:t>
            </a:r>
            <a:br>
              <a:rPr lang="en-US" dirty="0"/>
            </a:br>
            <a:r>
              <a:rPr lang="en-US" dirty="0"/>
              <a:t>zone of pain and zone of uselessness</a:t>
            </a:r>
            <a:endParaRPr lang="ru-RU" dirty="0"/>
          </a:p>
        </p:txBody>
      </p:sp>
      <p:sp>
        <p:nvSpPr>
          <p:cNvPr id="3" name="Місце для вмісту 2"/>
          <p:cNvSpPr>
            <a:spLocks noGrp="1"/>
          </p:cNvSpPr>
          <p:nvPr>
            <p:ph idx="1"/>
          </p:nvPr>
        </p:nvSpPr>
        <p:spPr>
          <a:xfrm>
            <a:off x="838199" y="1524000"/>
            <a:ext cx="8165579" cy="5242942"/>
          </a:xfrm>
        </p:spPr>
        <p:txBody>
          <a:bodyPr>
            <a:noAutofit/>
          </a:bodyPr>
          <a:lstStyle/>
          <a:p>
            <a:pPr marL="0" indent="0">
              <a:buNone/>
            </a:pPr>
            <a:r>
              <a:rPr lang="en-US" sz="2400" dirty="0" smtClean="0"/>
              <a:t>Main sequence </a:t>
            </a:r>
            <a:r>
              <a:rPr lang="uk-UA" sz="2400" dirty="0" smtClean="0"/>
              <a:t>в </a:t>
            </a:r>
            <a:r>
              <a:rPr lang="ru-RU" sz="2400" dirty="0" smtClean="0"/>
              <a:t>терминах</a:t>
            </a:r>
            <a:r>
              <a:rPr lang="uk-UA" sz="2400" dirty="0" smtClean="0"/>
              <a:t> </a:t>
            </a:r>
            <a:r>
              <a:rPr lang="en-US" sz="2400" dirty="0" err="1" smtClean="0"/>
              <a:t>NDepend</a:t>
            </a:r>
            <a:r>
              <a:rPr lang="en-US" sz="2400" dirty="0" smtClean="0"/>
              <a:t>,</a:t>
            </a:r>
          </a:p>
          <a:p>
            <a:pPr marL="0" indent="0">
              <a:buNone/>
            </a:pPr>
            <a:r>
              <a:rPr lang="en-US" sz="2400" dirty="0" smtClean="0"/>
              <a:t>	A </a:t>
            </a:r>
            <a:r>
              <a:rPr lang="en-US" sz="2400" dirty="0"/>
              <a:t>+ I = 1,</a:t>
            </a:r>
          </a:p>
          <a:p>
            <a:pPr marL="0" indent="0">
              <a:buNone/>
            </a:pPr>
            <a:r>
              <a:rPr lang="ru-RU" sz="2400" dirty="0" smtClean="0"/>
              <a:t>Представляет оптимальный баланс между абстрактностью и стабильностью</a:t>
            </a:r>
          </a:p>
          <a:p>
            <a:pPr marL="0" indent="0">
              <a:buNone/>
            </a:pPr>
            <a:r>
              <a:rPr lang="ru-RU" sz="2400" dirty="0" smtClean="0"/>
              <a:t>D – это нормализированное расстояние от </a:t>
            </a:r>
            <a:r>
              <a:rPr lang="en-US" sz="2400" dirty="0" smtClean="0"/>
              <a:t>main sequence</a:t>
            </a:r>
            <a:r>
              <a:rPr lang="en-US" sz="2400" dirty="0"/>
              <a:t>, </a:t>
            </a:r>
            <a:r>
              <a:rPr lang="ru-RU" sz="2400" dirty="0" smtClean="0"/>
              <a:t/>
            </a:r>
            <a:br>
              <a:rPr lang="ru-RU" sz="2400" dirty="0" smtClean="0"/>
            </a:br>
            <a:r>
              <a:rPr lang="en-US" sz="2400" dirty="0" smtClean="0"/>
              <a:t>0 </a:t>
            </a:r>
            <a:r>
              <a:rPr lang="en-US" sz="2400" dirty="0"/>
              <a:t>≤ D ≤ 1</a:t>
            </a:r>
          </a:p>
          <a:p>
            <a:pPr marL="0" indent="0">
              <a:buNone/>
            </a:pPr>
            <a:endParaRPr lang="en-US" sz="2400" dirty="0" smtClean="0"/>
          </a:p>
          <a:p>
            <a:pPr marL="0" indent="0">
              <a:buNone/>
            </a:pPr>
            <a:r>
              <a:rPr lang="ru-RU" sz="2400" dirty="0" smtClean="0"/>
              <a:t>Сборки с D &gt; 0.7  - проблематичны</a:t>
            </a:r>
          </a:p>
          <a:p>
            <a:pPr marL="0" indent="0">
              <a:buNone/>
            </a:pPr>
            <a:r>
              <a:rPr lang="en-US" sz="2400" dirty="0" smtClean="0"/>
              <a:t/>
            </a:r>
            <a:br>
              <a:rPr lang="en-US" sz="2400" dirty="0" smtClean="0"/>
            </a:br>
            <a:r>
              <a:rPr lang="ru-RU" sz="2400" dirty="0" smtClean="0"/>
              <a:t>Но, в реальной жизни, сложно </a:t>
            </a:r>
            <a:br>
              <a:rPr lang="ru-RU" sz="2400" dirty="0" smtClean="0"/>
            </a:br>
            <a:r>
              <a:rPr lang="ru-RU" sz="2400" dirty="0" smtClean="0"/>
              <a:t>избежать таких сборок. </a:t>
            </a:r>
            <a:br>
              <a:rPr lang="ru-RU" sz="2400" dirty="0" smtClean="0"/>
            </a:br>
            <a:r>
              <a:rPr lang="ru-RU" sz="2400" dirty="0" smtClean="0"/>
              <a:t>Просто необходимо удерживать </a:t>
            </a:r>
            <a:br>
              <a:rPr lang="ru-RU" sz="2400" dirty="0" smtClean="0"/>
            </a:br>
            <a:r>
              <a:rPr lang="ru-RU" sz="2400" dirty="0" smtClean="0"/>
              <a:t>число таких сборок минимальным</a:t>
            </a:r>
            <a:r>
              <a:rPr lang="en-US" sz="2400" dirty="0" smtClean="0"/>
              <a:t>.</a:t>
            </a:r>
            <a:endParaRPr lang="ru-RU" sz="24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829" y="3573016"/>
            <a:ext cx="349567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9474831"/>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custDataLst>
              <p:tags r:id="rId2"/>
            </p:custDataLst>
          </p:nvPr>
        </p:nvSpPr>
        <p:spPr>
          <a:xfrm>
            <a:off x="838200" y="304800"/>
            <a:ext cx="8077200" cy="1143000"/>
          </a:xfrm>
        </p:spPr>
        <p:txBody>
          <a:bodyPr>
            <a:normAutofit/>
          </a:bodyPr>
          <a:lstStyle/>
          <a:p>
            <a:r>
              <a:rPr lang="en-US" dirty="0" smtClean="0">
                <a:solidFill>
                  <a:schemeClr val="accent6">
                    <a:lumMod val="75000"/>
                  </a:schemeClr>
                </a:solidFill>
              </a:rPr>
              <a:t>C</a:t>
            </a:r>
            <a:r>
              <a:rPr lang="ru-RU" dirty="0" smtClean="0">
                <a:solidFill>
                  <a:schemeClr val="accent6">
                    <a:lumMod val="75000"/>
                  </a:schemeClr>
                </a:solidFill>
              </a:rPr>
              <a:t>сылки и источники</a:t>
            </a:r>
            <a:endParaRPr lang="en-US" dirty="0">
              <a:solidFill>
                <a:schemeClr val="accent6">
                  <a:lumMod val="75000"/>
                </a:schemeClr>
              </a:solidFill>
            </a:endParaRPr>
          </a:p>
        </p:txBody>
      </p:sp>
      <p:sp>
        <p:nvSpPr>
          <p:cNvPr id="4" name="Text Placeholder 2"/>
          <p:cNvSpPr>
            <a:spLocks noGrp="1"/>
          </p:cNvSpPr>
          <p:nvPr/>
        </p:nvSpPr>
        <p:spPr>
          <a:xfrm>
            <a:off x="942528" y="1312589"/>
            <a:ext cx="8093968" cy="5798510"/>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Clr>
                <a:srgbClr val="C3D69B"/>
              </a:buClr>
              <a:buSzPct val="90000"/>
              <a:buFont typeface="Segoe UI" pitchFamily="34" charset="0"/>
              <a:buChar char="&gt;"/>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Clr>
                <a:srgbClr val="C3D69B"/>
              </a:buClr>
              <a:buSzPct val="90000"/>
              <a:buFont typeface="Segoe UI" pitchFamily="34" charset="0"/>
              <a:buChar char="&gt;"/>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Clr>
                <a:srgbClr val="C3D69B"/>
              </a:buClr>
              <a:buSzPct val="90000"/>
              <a:buFont typeface="Segoe UI" pitchFamily="34" charset="0"/>
              <a:buChar char="&gt;"/>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smtClean="0"/>
              <a:t>Msug</a:t>
            </a:r>
            <a:endParaRPr lang="en-US" sz="2800" dirty="0"/>
          </a:p>
          <a:p>
            <a:pPr lvl="1"/>
            <a:r>
              <a:rPr lang="en-US" sz="2400" dirty="0">
                <a:hlinkClick r:id="rId5"/>
              </a:rPr>
              <a:t>http://</a:t>
            </a:r>
            <a:r>
              <a:rPr lang="en-US" sz="2400" dirty="0" smtClean="0">
                <a:hlinkClick r:id="rId5"/>
              </a:rPr>
              <a:t>msug.vn.ua/Posts/Details/4199</a:t>
            </a:r>
            <a:r>
              <a:rPr lang="en-US" sz="2400" dirty="0" smtClean="0"/>
              <a:t> - </a:t>
            </a:r>
            <a:r>
              <a:rPr lang="en-US" sz="2400" dirty="0" err="1" smtClean="0"/>
              <a:t>NDepend</a:t>
            </a:r>
            <a:endParaRPr lang="en-US" sz="2400" dirty="0" smtClean="0"/>
          </a:p>
          <a:p>
            <a:pPr lvl="1"/>
            <a:r>
              <a:rPr lang="en-US" sz="2400" dirty="0">
                <a:hlinkClick r:id="rId6"/>
              </a:rPr>
              <a:t>http://msug.vn.ua/Posts/Details/4221</a:t>
            </a:r>
            <a:r>
              <a:rPr lang="en-US" sz="2400" dirty="0"/>
              <a:t> </a:t>
            </a:r>
            <a:r>
              <a:rPr lang="en-US" sz="2400" dirty="0" smtClean="0"/>
              <a:t>- GRASP</a:t>
            </a:r>
            <a:endParaRPr lang="en-US" sz="2400" dirty="0" smtClean="0"/>
          </a:p>
          <a:p>
            <a:r>
              <a:rPr lang="en-US" sz="2800" dirty="0" err="1" smtClean="0"/>
              <a:t>NDepend</a:t>
            </a:r>
            <a:endParaRPr lang="uk-UA" sz="2800" dirty="0" smtClean="0"/>
          </a:p>
          <a:p>
            <a:pPr lvl="1"/>
            <a:r>
              <a:rPr lang="en-US" sz="2400" dirty="0">
                <a:hlinkClick r:id="rId7"/>
              </a:rPr>
              <a:t>http://www.ndepend.com</a:t>
            </a:r>
            <a:r>
              <a:rPr lang="en-US" sz="2400" dirty="0" smtClean="0">
                <a:hlinkClick r:id="rId7"/>
              </a:rPr>
              <a:t>/</a:t>
            </a:r>
            <a:r>
              <a:rPr lang="en-US" sz="2400" dirty="0" smtClean="0"/>
              <a:t> </a:t>
            </a:r>
          </a:p>
          <a:p>
            <a:pPr lvl="1"/>
            <a:r>
              <a:rPr lang="en-US" sz="2400" dirty="0" smtClean="0">
                <a:hlinkClick r:id="rId8"/>
              </a:rPr>
              <a:t>http://www.ndepend.com/GettingStarted.aspx</a:t>
            </a:r>
            <a:r>
              <a:rPr lang="en-US" sz="2400" dirty="0" smtClean="0"/>
              <a:t> </a:t>
            </a:r>
          </a:p>
          <a:p>
            <a:r>
              <a:rPr lang="uk-UA" sz="2800" dirty="0"/>
              <a:t>Метрики </a:t>
            </a:r>
            <a:r>
              <a:rPr lang="en-US" sz="2800" dirty="0" err="1"/>
              <a:t>NDepend</a:t>
            </a:r>
            <a:endParaRPr lang="ru-RU" sz="2800" dirty="0"/>
          </a:p>
          <a:p>
            <a:pPr lvl="1"/>
            <a:r>
              <a:rPr lang="en-US" sz="2400" dirty="0">
                <a:hlinkClick r:id="rId9"/>
              </a:rPr>
              <a:t>http://www.hanselman.com/blog/content/binary/NDepend%20metrics%20placemats%201.1.pdf</a:t>
            </a:r>
            <a:r>
              <a:rPr lang="en-US" sz="2400" dirty="0"/>
              <a:t> </a:t>
            </a:r>
          </a:p>
          <a:p>
            <a:pPr lvl="1"/>
            <a:r>
              <a:rPr lang="en-US" sz="2400" dirty="0">
                <a:hlinkClick r:id="rId10"/>
              </a:rPr>
              <a:t>http://</a:t>
            </a:r>
            <a:r>
              <a:rPr lang="en-US" sz="2400" dirty="0" smtClean="0">
                <a:hlinkClick r:id="rId10"/>
              </a:rPr>
              <a:t>ndepend.com/Metrics.aspx</a:t>
            </a:r>
            <a:endParaRPr lang="uk-UA" sz="2400" dirty="0" smtClean="0"/>
          </a:p>
          <a:p>
            <a:r>
              <a:rPr lang="uk-UA" sz="2800" dirty="0" smtClean="0"/>
              <a:t>О </a:t>
            </a:r>
            <a:r>
              <a:rPr lang="uk-UA" sz="2800" dirty="0" err="1" smtClean="0"/>
              <a:t>качестве</a:t>
            </a:r>
            <a:endParaRPr lang="en-US" sz="2800" dirty="0" smtClean="0"/>
          </a:p>
          <a:p>
            <a:pPr lvl="1"/>
            <a:r>
              <a:rPr lang="en-US" sz="2400" dirty="0">
                <a:hlinkClick r:id="rId11"/>
              </a:rPr>
              <a:t>http://merle-amber.blogspot.com</a:t>
            </a:r>
            <a:r>
              <a:rPr lang="en-US" sz="2400" dirty="0" smtClean="0">
                <a:hlinkClick r:id="rId11"/>
              </a:rPr>
              <a:t>/</a:t>
            </a:r>
            <a:r>
              <a:rPr lang="uk-UA" sz="2400" dirty="0" smtClean="0"/>
              <a:t> </a:t>
            </a:r>
            <a:r>
              <a:rPr lang="en-US" sz="2400" dirty="0" smtClean="0"/>
              <a:t>		</a:t>
            </a:r>
          </a:p>
          <a:p>
            <a:pPr lvl="1"/>
            <a:r>
              <a:rPr lang="en-US" sz="2400" dirty="0" smtClean="0">
                <a:hlinkClick r:id="rId12"/>
              </a:rPr>
              <a:t>http://blog.byndyu.ru</a:t>
            </a:r>
            <a:r>
              <a:rPr lang="en-US" sz="2400" dirty="0" smtClean="0"/>
              <a:t> </a:t>
            </a:r>
            <a:endParaRPr lang="en-US" sz="2400" dirty="0"/>
          </a:p>
          <a:p>
            <a:r>
              <a:rPr lang="en-US" sz="2400" dirty="0" smtClean="0"/>
              <a:t> </a:t>
            </a:r>
            <a:endParaRPr lang="en-US" sz="2400" dirty="0" smtClean="0"/>
          </a:p>
        </p:txBody>
      </p:sp>
    </p:spTree>
    <p:custDataLst>
      <p:tags r:id="rId1"/>
    </p:custDataLst>
    <p:extLst>
      <p:ext uri="{BB962C8B-B14F-4D97-AF65-F5344CB8AC3E}">
        <p14:creationId xmlns:p14="http://schemas.microsoft.com/office/powerpoint/2010/main" val="2493131917"/>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475656" y="188640"/>
            <a:ext cx="6912768" cy="995898"/>
          </a:xfrm>
        </p:spPr>
        <p:txBody>
          <a:bodyPr>
            <a:noAutofit/>
          </a:bodyPr>
          <a:lstStyle/>
          <a:p>
            <a:pPr algn="ctr"/>
            <a:r>
              <a:rPr lang="ru-RU" sz="5400" dirty="0" smtClean="0">
                <a:solidFill>
                  <a:schemeClr val="accent6">
                    <a:lumMod val="75000"/>
                  </a:schemeClr>
                </a:solidFill>
              </a:rPr>
              <a:t>Спасибо за внимание:)</a:t>
            </a:r>
            <a:endParaRPr lang="en-US" sz="5400" dirty="0">
              <a:solidFill>
                <a:schemeClr val="accent6">
                  <a:lumMod val="75000"/>
                </a:schemeClr>
              </a:solidFill>
            </a:endParaRPr>
          </a:p>
        </p:txBody>
      </p:sp>
      <p:sp>
        <p:nvSpPr>
          <p:cNvPr id="3" name="TextBox 2"/>
          <p:cNvSpPr txBox="1"/>
          <p:nvPr/>
        </p:nvSpPr>
        <p:spPr>
          <a:xfrm>
            <a:off x="1259632" y="1700808"/>
            <a:ext cx="7416824" cy="369332"/>
          </a:xfrm>
          <a:prstGeom prst="rect">
            <a:avLst/>
          </a:prstGeom>
          <a:noFill/>
        </p:spPr>
        <p:txBody>
          <a:bodyPr wrap="square" rtlCol="0">
            <a:spAutoFit/>
          </a:bodyPr>
          <a:lstStyle/>
          <a:p>
            <a:endParaRPr lang="uk-UA" dirty="0"/>
          </a:p>
        </p:txBody>
      </p:sp>
      <p:pic>
        <p:nvPicPr>
          <p:cNvPr id="4" name="Picture 3" descr="continuous_curve.png"/>
          <p:cNvPicPr>
            <a:picLocks noChangeAspect="1"/>
          </p:cNvPicPr>
          <p:nvPr/>
        </p:nvPicPr>
        <p:blipFill>
          <a:blip r:embed="rId5"/>
          <a:stretch>
            <a:fillRect/>
          </a:stretch>
        </p:blipFill>
        <p:spPr>
          <a:xfrm>
            <a:off x="-4953000" y="0"/>
            <a:ext cx="7765662" cy="16476125"/>
          </a:xfrm>
          <a:prstGeom prst="rect">
            <a:avLst/>
          </a:prstGeom>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2384" y="1603598"/>
            <a:ext cx="60960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688077245"/>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err="1" smtClean="0"/>
              <a:t>Холиворная</a:t>
            </a:r>
            <a:r>
              <a:rPr lang="uk-UA" dirty="0" smtClean="0"/>
              <a:t> тема</a:t>
            </a:r>
            <a:endParaRPr lang="ru-RU"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35" t="5194" r="11188" b="6723"/>
          <a:stretch/>
        </p:blipFill>
        <p:spPr bwMode="auto">
          <a:xfrm>
            <a:off x="1710519" y="1484784"/>
            <a:ext cx="6029833" cy="533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7585399"/>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584" y="269776"/>
            <a:ext cx="8077200" cy="1143000"/>
          </a:xfrm>
        </p:spPr>
        <p:txBody>
          <a:bodyPr/>
          <a:lstStyle/>
          <a:p>
            <a:r>
              <a:rPr lang="ru-RU" dirty="0" smtClean="0"/>
              <a:t>“Железный треугольник”</a:t>
            </a:r>
            <a:endParaRPr lang="ru-RU" dirty="0"/>
          </a:p>
        </p:txBody>
      </p:sp>
      <p:grpSp>
        <p:nvGrpSpPr>
          <p:cNvPr id="7" name="Групувати 6"/>
          <p:cNvGrpSpPr/>
          <p:nvPr/>
        </p:nvGrpSpPr>
        <p:grpSpPr>
          <a:xfrm>
            <a:off x="1353726" y="2345293"/>
            <a:ext cx="6912767" cy="3454643"/>
            <a:chOff x="-451985" y="1846565"/>
            <a:chExt cx="7515577" cy="3777808"/>
          </a:xfrm>
        </p:grpSpPr>
        <p:sp>
          <p:nvSpPr>
            <p:cNvPr id="4" name="Рівнобедрений трикутник 3"/>
            <p:cNvSpPr/>
            <p:nvPr/>
          </p:nvSpPr>
          <p:spPr>
            <a:xfrm>
              <a:off x="1403648" y="2492896"/>
              <a:ext cx="3960440" cy="2808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p:cNvSpPr txBox="1"/>
            <p:nvPr/>
          </p:nvSpPr>
          <p:spPr>
            <a:xfrm>
              <a:off x="1732220" y="1846565"/>
              <a:ext cx="3664914" cy="646331"/>
            </a:xfrm>
            <a:prstGeom prst="rect">
              <a:avLst/>
            </a:prstGeom>
            <a:noFill/>
          </p:spPr>
          <p:txBody>
            <a:bodyPr wrap="none" rtlCol="0">
              <a:spAutoFit/>
            </a:bodyPr>
            <a:lstStyle/>
            <a:p>
              <a:pPr algn="ctr"/>
              <a:r>
                <a:rPr lang="ru-RU" dirty="0" smtClean="0"/>
                <a:t>Объем работ </a:t>
              </a:r>
            </a:p>
            <a:p>
              <a:pPr algn="ctr"/>
              <a:r>
                <a:rPr lang="ru-RU" dirty="0" smtClean="0"/>
                <a:t>(</a:t>
              </a:r>
              <a:r>
                <a:rPr lang="ru-RU" dirty="0" err="1" smtClean="0"/>
                <a:t>фичи</a:t>
              </a:r>
              <a:r>
                <a:rPr lang="ru-RU" dirty="0" smtClean="0"/>
                <a:t>, функционал, качество и т.д.)</a:t>
              </a:r>
              <a:endParaRPr lang="ru-RU" dirty="0"/>
            </a:p>
          </p:txBody>
        </p:sp>
        <p:sp>
          <p:nvSpPr>
            <p:cNvPr id="6" name="TextBox 5"/>
            <p:cNvSpPr txBox="1"/>
            <p:nvPr/>
          </p:nvSpPr>
          <p:spPr>
            <a:xfrm>
              <a:off x="5364088" y="4978041"/>
              <a:ext cx="1699504" cy="646331"/>
            </a:xfrm>
            <a:prstGeom prst="rect">
              <a:avLst/>
            </a:prstGeom>
            <a:noFill/>
          </p:spPr>
          <p:txBody>
            <a:bodyPr wrap="none" rtlCol="0">
              <a:spAutoFit/>
            </a:bodyPr>
            <a:lstStyle/>
            <a:p>
              <a:pPr algn="ctr"/>
              <a:r>
                <a:rPr lang="ru-RU" dirty="0" smtClean="0"/>
                <a:t>Время </a:t>
              </a:r>
            </a:p>
            <a:p>
              <a:pPr algn="ctr"/>
              <a:r>
                <a:rPr lang="ru-RU" dirty="0" smtClean="0"/>
                <a:t>(график, сроки)</a:t>
              </a:r>
              <a:endParaRPr lang="ru-RU" dirty="0"/>
            </a:p>
          </p:txBody>
        </p:sp>
        <p:sp>
          <p:nvSpPr>
            <p:cNvPr id="8" name="TextBox 7"/>
            <p:cNvSpPr txBox="1"/>
            <p:nvPr/>
          </p:nvSpPr>
          <p:spPr>
            <a:xfrm>
              <a:off x="-451985" y="4978042"/>
              <a:ext cx="2011769" cy="646331"/>
            </a:xfrm>
            <a:prstGeom prst="rect">
              <a:avLst/>
            </a:prstGeom>
            <a:noFill/>
          </p:spPr>
          <p:txBody>
            <a:bodyPr wrap="none" rtlCol="0">
              <a:spAutoFit/>
            </a:bodyPr>
            <a:lstStyle/>
            <a:p>
              <a:pPr algn="ctr"/>
              <a:r>
                <a:rPr lang="ru-RU" dirty="0" smtClean="0"/>
                <a:t>Деньги</a:t>
              </a:r>
            </a:p>
            <a:p>
              <a:pPr algn="ctr"/>
              <a:r>
                <a:rPr lang="ru-RU" dirty="0" smtClean="0"/>
                <a:t>(бюджет, ресурсы)</a:t>
              </a:r>
              <a:endParaRPr lang="ru-RU" dirty="0"/>
            </a:p>
          </p:txBody>
        </p:sp>
      </p:grpSp>
      <p:sp>
        <p:nvSpPr>
          <p:cNvPr id="9" name="TextBox 8"/>
          <p:cNvSpPr txBox="1"/>
          <p:nvPr/>
        </p:nvSpPr>
        <p:spPr>
          <a:xfrm>
            <a:off x="971600" y="1268760"/>
            <a:ext cx="7848871" cy="923330"/>
          </a:xfrm>
          <a:prstGeom prst="rect">
            <a:avLst/>
          </a:prstGeom>
          <a:noFill/>
        </p:spPr>
        <p:txBody>
          <a:bodyPr wrap="square" rtlCol="0">
            <a:spAutoFit/>
          </a:bodyPr>
          <a:lstStyle/>
          <a:p>
            <a:r>
              <a:rPr lang="ru-RU" dirty="0" smtClean="0"/>
              <a:t>Железный треугольник, или треугольник менеджмента. Его смысл в том, что ограничения на объём работ, сроки и бюджет должны быть разумными и нужно ими управлять (балансировать)</a:t>
            </a:r>
            <a:endParaRPr lang="ru-RU" dirty="0"/>
          </a:p>
        </p:txBody>
      </p:sp>
      <p:sp>
        <p:nvSpPr>
          <p:cNvPr id="10" name="TextBox 9"/>
          <p:cNvSpPr txBox="1"/>
          <p:nvPr/>
        </p:nvSpPr>
        <p:spPr>
          <a:xfrm>
            <a:off x="3318823" y="6093296"/>
            <a:ext cx="3126177" cy="584775"/>
          </a:xfrm>
          <a:prstGeom prst="rect">
            <a:avLst/>
          </a:prstGeom>
          <a:noFill/>
        </p:spPr>
        <p:txBody>
          <a:bodyPr wrap="none" rtlCol="0">
            <a:spAutoFit/>
          </a:bodyPr>
          <a:lstStyle/>
          <a:p>
            <a:r>
              <a:rPr lang="ru-RU" sz="3200" dirty="0" smtClean="0"/>
              <a:t>Где же качество?</a:t>
            </a:r>
            <a:endParaRPr lang="ru-RU" sz="3200" dirty="0"/>
          </a:p>
        </p:txBody>
      </p:sp>
    </p:spTree>
    <p:extLst>
      <p:ext uri="{BB962C8B-B14F-4D97-AF65-F5344CB8AC3E}">
        <p14:creationId xmlns:p14="http://schemas.microsoft.com/office/powerpoint/2010/main" val="1945035750"/>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584" y="269776"/>
            <a:ext cx="8077200" cy="1143000"/>
          </a:xfrm>
        </p:spPr>
        <p:txBody>
          <a:bodyPr/>
          <a:lstStyle/>
          <a:p>
            <a:r>
              <a:rPr lang="ru-RU" dirty="0" smtClean="0"/>
              <a:t>“Железный треугольник”</a:t>
            </a:r>
            <a:endParaRPr lang="ru-RU" dirty="0"/>
          </a:p>
        </p:txBody>
      </p:sp>
      <p:grpSp>
        <p:nvGrpSpPr>
          <p:cNvPr id="7" name="Групувати 6"/>
          <p:cNvGrpSpPr/>
          <p:nvPr/>
        </p:nvGrpSpPr>
        <p:grpSpPr>
          <a:xfrm>
            <a:off x="1353726" y="1486525"/>
            <a:ext cx="6912767" cy="3454643"/>
            <a:chOff x="-451985" y="1846565"/>
            <a:chExt cx="7515577" cy="3777808"/>
          </a:xfrm>
        </p:grpSpPr>
        <p:sp>
          <p:nvSpPr>
            <p:cNvPr id="4" name="Рівнобедрений трикутник 3"/>
            <p:cNvSpPr/>
            <p:nvPr/>
          </p:nvSpPr>
          <p:spPr>
            <a:xfrm>
              <a:off x="1403648" y="2492896"/>
              <a:ext cx="3960440" cy="28083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TextBox 4"/>
            <p:cNvSpPr txBox="1"/>
            <p:nvPr/>
          </p:nvSpPr>
          <p:spPr>
            <a:xfrm>
              <a:off x="1732220" y="1846565"/>
              <a:ext cx="3664914" cy="646331"/>
            </a:xfrm>
            <a:prstGeom prst="rect">
              <a:avLst/>
            </a:prstGeom>
            <a:noFill/>
          </p:spPr>
          <p:txBody>
            <a:bodyPr wrap="none" rtlCol="0">
              <a:spAutoFit/>
            </a:bodyPr>
            <a:lstStyle/>
            <a:p>
              <a:pPr algn="ctr"/>
              <a:r>
                <a:rPr lang="ru-RU" dirty="0" smtClean="0"/>
                <a:t>Объем работ </a:t>
              </a:r>
            </a:p>
            <a:p>
              <a:pPr algn="ctr"/>
              <a:r>
                <a:rPr lang="ru-RU" dirty="0" smtClean="0"/>
                <a:t>(</a:t>
              </a:r>
              <a:r>
                <a:rPr lang="ru-RU" dirty="0" err="1" smtClean="0"/>
                <a:t>фичи</a:t>
              </a:r>
              <a:r>
                <a:rPr lang="ru-RU" dirty="0" smtClean="0"/>
                <a:t>, функционал, качество и т.д.)</a:t>
              </a:r>
              <a:endParaRPr lang="ru-RU" dirty="0"/>
            </a:p>
          </p:txBody>
        </p:sp>
        <p:sp>
          <p:nvSpPr>
            <p:cNvPr id="6" name="TextBox 5"/>
            <p:cNvSpPr txBox="1"/>
            <p:nvPr/>
          </p:nvSpPr>
          <p:spPr>
            <a:xfrm>
              <a:off x="5364088" y="4978041"/>
              <a:ext cx="1699504" cy="646331"/>
            </a:xfrm>
            <a:prstGeom prst="rect">
              <a:avLst/>
            </a:prstGeom>
            <a:noFill/>
          </p:spPr>
          <p:txBody>
            <a:bodyPr wrap="none" rtlCol="0">
              <a:spAutoFit/>
            </a:bodyPr>
            <a:lstStyle/>
            <a:p>
              <a:pPr algn="ctr"/>
              <a:r>
                <a:rPr lang="ru-RU" dirty="0" smtClean="0"/>
                <a:t>Время </a:t>
              </a:r>
            </a:p>
            <a:p>
              <a:pPr algn="ctr"/>
              <a:r>
                <a:rPr lang="ru-RU" dirty="0" smtClean="0"/>
                <a:t>(график, сроки)</a:t>
              </a:r>
              <a:endParaRPr lang="ru-RU" dirty="0"/>
            </a:p>
          </p:txBody>
        </p:sp>
        <p:sp>
          <p:nvSpPr>
            <p:cNvPr id="8" name="TextBox 7"/>
            <p:cNvSpPr txBox="1"/>
            <p:nvPr/>
          </p:nvSpPr>
          <p:spPr>
            <a:xfrm>
              <a:off x="-451985" y="4978042"/>
              <a:ext cx="2011769" cy="646331"/>
            </a:xfrm>
            <a:prstGeom prst="rect">
              <a:avLst/>
            </a:prstGeom>
            <a:noFill/>
          </p:spPr>
          <p:txBody>
            <a:bodyPr wrap="none" rtlCol="0">
              <a:spAutoFit/>
            </a:bodyPr>
            <a:lstStyle/>
            <a:p>
              <a:pPr algn="ctr"/>
              <a:r>
                <a:rPr lang="ru-RU" dirty="0" smtClean="0"/>
                <a:t>Деньги</a:t>
              </a:r>
            </a:p>
            <a:p>
              <a:pPr algn="ctr"/>
              <a:r>
                <a:rPr lang="ru-RU" dirty="0" smtClean="0"/>
                <a:t>(бюджет, ресурсы)</a:t>
              </a:r>
              <a:endParaRPr lang="ru-RU" dirty="0"/>
            </a:p>
          </p:txBody>
        </p:sp>
      </p:grpSp>
      <p:sp>
        <p:nvSpPr>
          <p:cNvPr id="10" name="TextBox 9"/>
          <p:cNvSpPr txBox="1"/>
          <p:nvPr/>
        </p:nvSpPr>
        <p:spPr>
          <a:xfrm>
            <a:off x="921472" y="5283205"/>
            <a:ext cx="7920880" cy="954107"/>
          </a:xfrm>
          <a:prstGeom prst="rect">
            <a:avLst/>
          </a:prstGeom>
          <a:noFill/>
        </p:spPr>
        <p:txBody>
          <a:bodyPr wrap="square" rtlCol="0">
            <a:spAutoFit/>
          </a:bodyPr>
          <a:lstStyle/>
          <a:p>
            <a:r>
              <a:rPr lang="ru-RU" sz="2800" dirty="0" smtClean="0"/>
              <a:t>Качественное ПО получается в результате баланса между объемом работ, сроками и бюджетом</a:t>
            </a:r>
            <a:endParaRPr lang="ru-RU" sz="2800" dirty="0"/>
          </a:p>
        </p:txBody>
      </p:sp>
      <p:sp>
        <p:nvSpPr>
          <p:cNvPr id="3" name="TextBox 2"/>
          <p:cNvSpPr txBox="1"/>
          <p:nvPr/>
        </p:nvSpPr>
        <p:spPr>
          <a:xfrm>
            <a:off x="4205092" y="3501008"/>
            <a:ext cx="1353640" cy="461665"/>
          </a:xfrm>
          <a:prstGeom prst="rect">
            <a:avLst/>
          </a:prstGeom>
          <a:noFill/>
        </p:spPr>
        <p:txBody>
          <a:bodyPr wrap="none" rtlCol="0">
            <a:spAutoFit/>
          </a:bodyPr>
          <a:lstStyle/>
          <a:p>
            <a:r>
              <a:rPr lang="ru-RU" sz="2400" dirty="0" smtClean="0"/>
              <a:t>Качество</a:t>
            </a:r>
            <a:endParaRPr lang="ru-RU" dirty="0"/>
          </a:p>
        </p:txBody>
      </p:sp>
      <p:sp>
        <p:nvSpPr>
          <p:cNvPr id="11" name="TextBox 10"/>
          <p:cNvSpPr txBox="1"/>
          <p:nvPr/>
        </p:nvSpPr>
        <p:spPr>
          <a:xfrm>
            <a:off x="1027555" y="6412686"/>
            <a:ext cx="5067156" cy="369332"/>
          </a:xfrm>
          <a:prstGeom prst="rect">
            <a:avLst/>
          </a:prstGeom>
          <a:noFill/>
        </p:spPr>
        <p:txBody>
          <a:bodyPr wrap="none" rtlCol="0">
            <a:spAutoFit/>
          </a:bodyPr>
          <a:lstStyle/>
          <a:p>
            <a:r>
              <a:rPr lang="en-US" dirty="0">
                <a:hlinkClick r:id="rId3"/>
              </a:rPr>
              <a:t>http://</a:t>
            </a:r>
            <a:r>
              <a:rPr lang="en-US" dirty="0" smtClean="0">
                <a:hlinkClick r:id="rId3"/>
              </a:rPr>
              <a:t>www.intuit.ru/department/se/msd/4/3.html</a:t>
            </a:r>
            <a:r>
              <a:rPr lang="ru-RU" dirty="0" smtClean="0"/>
              <a:t> </a:t>
            </a:r>
            <a:endParaRPr lang="ru-RU" dirty="0"/>
          </a:p>
        </p:txBody>
      </p:sp>
    </p:spTree>
    <p:extLst>
      <p:ext uri="{BB962C8B-B14F-4D97-AF65-F5344CB8AC3E}">
        <p14:creationId xmlns:p14="http://schemas.microsoft.com/office/powerpoint/2010/main" val="3356775134"/>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 чему эти треугольники?</a:t>
            </a:r>
            <a:endParaRPr lang="ru-RU" dirty="0"/>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2120"/>
          <a:stretch/>
        </p:blipFill>
        <p:spPr bwMode="auto">
          <a:xfrm>
            <a:off x="1475656" y="1340768"/>
            <a:ext cx="6125293"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8724202"/>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Ценности качественного кода</a:t>
            </a:r>
            <a:endParaRPr lang="ru-RU" dirty="0"/>
          </a:p>
        </p:txBody>
      </p:sp>
      <p:graphicFrame>
        <p:nvGraphicFramePr>
          <p:cNvPr id="4" name="Місце для вмісту 3"/>
          <p:cNvGraphicFramePr>
            <a:graphicFrameLocks noGrp="1"/>
          </p:cNvGraphicFramePr>
          <p:nvPr>
            <p:ph idx="1"/>
            <p:extLst>
              <p:ext uri="{D42A27DB-BD31-4B8C-83A1-F6EECF244321}">
                <p14:modId xmlns:p14="http://schemas.microsoft.com/office/powerpoint/2010/main" val="2793509885"/>
              </p:ext>
            </p:extLst>
          </p:nvPr>
        </p:nvGraphicFramePr>
        <p:xfrm>
          <a:off x="838200" y="1524000"/>
          <a:ext cx="80772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3850119"/>
      </p:ext>
    </p:extLst>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err="1" smtClean="0"/>
              <a:t>Какие</a:t>
            </a:r>
            <a:r>
              <a:rPr lang="uk-UA" dirty="0" smtClean="0"/>
              <a:t> </a:t>
            </a:r>
            <a:r>
              <a:rPr lang="uk-UA" dirty="0" err="1" smtClean="0"/>
              <a:t>есть</a:t>
            </a:r>
            <a:r>
              <a:rPr lang="uk-UA" dirty="0" smtClean="0"/>
              <a:t> </a:t>
            </a:r>
            <a:r>
              <a:rPr lang="uk-UA" dirty="0" err="1" smtClean="0"/>
              <a:t>способ</a:t>
            </a:r>
            <a:r>
              <a:rPr lang="ru-RU" dirty="0" smtClean="0"/>
              <a:t>ы?</a:t>
            </a:r>
            <a:endParaRPr lang="ru-RU" dirty="0"/>
          </a:p>
        </p:txBody>
      </p:sp>
      <p:sp>
        <p:nvSpPr>
          <p:cNvPr id="3" name="Місце для вмісту 2"/>
          <p:cNvSpPr>
            <a:spLocks noGrp="1"/>
          </p:cNvSpPr>
          <p:nvPr>
            <p:ph idx="1"/>
          </p:nvPr>
        </p:nvSpPr>
        <p:spPr>
          <a:xfrm>
            <a:off x="838200" y="1524001"/>
            <a:ext cx="8077200" cy="4137248"/>
          </a:xfrm>
        </p:spPr>
        <p:txBody>
          <a:bodyPr>
            <a:normAutofit fontScale="77500" lnSpcReduction="20000"/>
          </a:bodyPr>
          <a:lstStyle/>
          <a:p>
            <a:r>
              <a:rPr lang="ru-RU" b="1" dirty="0" smtClean="0"/>
              <a:t>Организационные </a:t>
            </a:r>
            <a:endParaRPr lang="en-US" b="1" dirty="0" smtClean="0"/>
          </a:p>
          <a:p>
            <a:pPr lvl="1"/>
            <a:r>
              <a:rPr lang="en-US" dirty="0" smtClean="0"/>
              <a:t>XP (</a:t>
            </a:r>
            <a:r>
              <a:rPr lang="en-US" dirty="0" err="1" smtClean="0"/>
              <a:t>eXtreme</a:t>
            </a:r>
            <a:r>
              <a:rPr lang="en-US" dirty="0" smtClean="0"/>
              <a:t> Programming)</a:t>
            </a:r>
          </a:p>
          <a:p>
            <a:pPr lvl="1"/>
            <a:r>
              <a:rPr lang="en-US" dirty="0" smtClean="0"/>
              <a:t>Code review</a:t>
            </a:r>
          </a:p>
          <a:p>
            <a:pPr lvl="1"/>
            <a:r>
              <a:rPr lang="en-US" dirty="0" smtClean="0"/>
              <a:t>Project management, methodology, </a:t>
            </a:r>
            <a:endParaRPr lang="ru-RU" dirty="0" smtClean="0"/>
          </a:p>
          <a:p>
            <a:pPr lvl="1"/>
            <a:r>
              <a:rPr lang="en-US" dirty="0" smtClean="0"/>
              <a:t>Utilities: </a:t>
            </a:r>
            <a:r>
              <a:rPr lang="en-US" dirty="0" err="1" smtClean="0"/>
              <a:t>StyleCop</a:t>
            </a:r>
            <a:r>
              <a:rPr lang="en-US" dirty="0" smtClean="0"/>
              <a:t>, </a:t>
            </a:r>
            <a:r>
              <a:rPr lang="en-US" dirty="0" err="1" smtClean="0"/>
              <a:t>FxCop</a:t>
            </a:r>
            <a:r>
              <a:rPr lang="en-US" dirty="0" smtClean="0"/>
              <a:t>, Code Analysis</a:t>
            </a:r>
          </a:p>
          <a:p>
            <a:pPr lvl="1"/>
            <a:r>
              <a:rPr lang="en-US" dirty="0" smtClean="0"/>
              <a:t>Requirements</a:t>
            </a:r>
            <a:r>
              <a:rPr lang="ru-RU" dirty="0" smtClean="0"/>
              <a:t>…</a:t>
            </a:r>
          </a:p>
          <a:p>
            <a:r>
              <a:rPr lang="ru-RU" b="1" dirty="0" smtClean="0"/>
              <a:t>Технические</a:t>
            </a:r>
            <a:endParaRPr lang="en-US" b="1" dirty="0" smtClean="0"/>
          </a:p>
          <a:p>
            <a:pPr lvl="1"/>
            <a:r>
              <a:rPr lang="uk-UA" dirty="0" err="1" smtClean="0"/>
              <a:t>Юнит-тест</a:t>
            </a:r>
            <a:r>
              <a:rPr lang="ru-RU" dirty="0" smtClean="0"/>
              <a:t>ы</a:t>
            </a:r>
          </a:p>
          <a:p>
            <a:pPr lvl="1"/>
            <a:r>
              <a:rPr lang="en-US" dirty="0" smtClean="0"/>
              <a:t>TDD, Defensive programming style</a:t>
            </a:r>
          </a:p>
          <a:p>
            <a:pPr lvl="1"/>
            <a:r>
              <a:rPr lang="en-US" dirty="0" smtClean="0"/>
              <a:t>OOP/OOD, principles</a:t>
            </a:r>
            <a:endParaRPr lang="ru-RU" dirty="0" smtClean="0"/>
          </a:p>
          <a:p>
            <a:r>
              <a:rPr lang="ru-RU" b="1" dirty="0" smtClean="0"/>
              <a:t>Обучение</a:t>
            </a:r>
            <a:endParaRPr lang="ru-RU"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872086"/>
            <a:ext cx="3048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6264976"/>
      </p:ext>
    </p:extLst>
  </p:cSld>
  <p:clrMapOvr>
    <a:masterClrMapping/>
  </p:clrMapOvr>
  <p:transition spd="slow">
    <p:wipe dir="d"/>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4.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5.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6.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heme/theme1.xml><?xml version="1.0" encoding="utf-8"?>
<a:theme xmlns:a="http://schemas.openxmlformats.org/drawingml/2006/main" name="Training">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Carbon Fiber</Template>
  <TotalTime>0</TotalTime>
  <Words>2812</Words>
  <Application>Microsoft Office PowerPoint</Application>
  <PresentationFormat>Екран (4:3)</PresentationFormat>
  <Paragraphs>262</Paragraphs>
  <Slides>39</Slides>
  <Notes>16</Notes>
  <HiddenSlides>0</HiddenSlides>
  <MMClips>0</MMClips>
  <ScaleCrop>false</ScaleCrop>
  <HeadingPairs>
    <vt:vector size="4" baseType="variant">
      <vt:variant>
        <vt:lpstr>Тема</vt:lpstr>
      </vt:variant>
      <vt:variant>
        <vt:i4>1</vt:i4>
      </vt:variant>
      <vt:variant>
        <vt:lpstr>Заголовки слайдів</vt:lpstr>
      </vt:variant>
      <vt:variant>
        <vt:i4>39</vt:i4>
      </vt:variant>
    </vt:vector>
  </HeadingPairs>
  <TitlesOfParts>
    <vt:vector size="40" baseType="lpstr">
      <vt:lpstr>Training</vt:lpstr>
      <vt:lpstr>Качество код.  Анализ кода с NDepend</vt:lpstr>
      <vt:lpstr>План</vt:lpstr>
      <vt:lpstr>Зачем качество?</vt:lpstr>
      <vt:lpstr>Холиворная тема</vt:lpstr>
      <vt:lpstr>“Железный треугольник”</vt:lpstr>
      <vt:lpstr>“Железный треугольник”</vt:lpstr>
      <vt:lpstr>К чему эти треугольники?</vt:lpstr>
      <vt:lpstr>Ценности качественного кода</vt:lpstr>
      <vt:lpstr>Какие есть способы?</vt:lpstr>
      <vt:lpstr>Какие есть способы?</vt:lpstr>
      <vt:lpstr>Сode Review</vt:lpstr>
      <vt:lpstr>Статический анализ кода</vt:lpstr>
      <vt:lpstr>Методологии и управление</vt:lpstr>
      <vt:lpstr>Extreme programming</vt:lpstr>
      <vt:lpstr>Обучение</vt:lpstr>
      <vt:lpstr>Юнит-тесты, TDD</vt:lpstr>
      <vt:lpstr>Рефакторинг</vt:lpstr>
      <vt:lpstr>Защитное программирование</vt:lpstr>
      <vt:lpstr>Технический долг</vt:lpstr>
      <vt:lpstr>Ценности, принципы и паттерны</vt:lpstr>
      <vt:lpstr>Принципы ООП/ООД</vt:lpstr>
      <vt:lpstr>Метрики кода</vt:lpstr>
      <vt:lpstr>NDepend. Dependency graph</vt:lpstr>
      <vt:lpstr>NDepend. Dependency graph</vt:lpstr>
      <vt:lpstr>Ndepend. Dependency matrix</vt:lpstr>
      <vt:lpstr>Ndepend. Metrics view</vt:lpstr>
      <vt:lpstr>CQL Query Explorer</vt:lpstr>
      <vt:lpstr>NDepend. CQL</vt:lpstr>
      <vt:lpstr>Метрики</vt:lpstr>
      <vt:lpstr>Coupling</vt:lpstr>
      <vt:lpstr>Instability (I)</vt:lpstr>
      <vt:lpstr>Abstractness (A)</vt:lpstr>
      <vt:lpstr>Relational Cohesion (H)</vt:lpstr>
      <vt:lpstr>Coupling, Cohesion, Abstractness and Instability metrics on example </vt:lpstr>
      <vt:lpstr>Lack of cohesion (LCOM)</vt:lpstr>
      <vt:lpstr>Cyclomatic Complexity (CC)</vt:lpstr>
      <vt:lpstr>Distance from main sequence: zone of pain and zone of uselessness</vt:lpstr>
      <vt:lpstr>Cсылки и источники</vt:lpstr>
      <vt:lpstr>Спасибо за внимание:)</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2010-03-24T08:55:03Z</dcterms:created>
  <dcterms:modified xsi:type="dcterms:W3CDTF">2011-02-28T17:19:24Z</dcterms:modified>
</cp:coreProperties>
</file>